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01" r:id="rId3"/>
    <p:sldId id="320" r:id="rId4"/>
    <p:sldId id="308" r:id="rId5"/>
    <p:sldId id="325" r:id="rId6"/>
    <p:sldId id="326" r:id="rId7"/>
    <p:sldId id="324" r:id="rId8"/>
    <p:sldId id="302" r:id="rId9"/>
    <p:sldId id="333" r:id="rId10"/>
    <p:sldId id="332" r:id="rId11"/>
    <p:sldId id="259" r:id="rId12"/>
    <p:sldId id="318" r:id="rId13"/>
    <p:sldId id="319" r:id="rId14"/>
    <p:sldId id="258" r:id="rId15"/>
    <p:sldId id="265" r:id="rId16"/>
    <p:sldId id="327" r:id="rId17"/>
    <p:sldId id="334" r:id="rId18"/>
    <p:sldId id="321" r:id="rId19"/>
    <p:sldId id="329" r:id="rId20"/>
    <p:sldId id="328" r:id="rId21"/>
    <p:sldId id="281" r:id="rId22"/>
    <p:sldId id="282" r:id="rId23"/>
    <p:sldId id="262" r:id="rId24"/>
    <p:sldId id="283" r:id="rId25"/>
    <p:sldId id="278" r:id="rId26"/>
    <p:sldId id="32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ril Williams" initials="AW" lastIdx="2" clrIdx="0">
    <p:extLst>
      <p:ext uri="{19B8F6BF-5375-455C-9EA6-DF929625EA0E}">
        <p15:presenceInfo xmlns:p15="http://schemas.microsoft.com/office/powerpoint/2012/main" userId="84edfde5eca6b3cb" providerId="Windows Live"/>
      </p:ext>
    </p:extLst>
  </p:cmAuthor>
  <p:cmAuthor id="2" name="Muhammad, Sabah" initials="MS" lastIdx="2" clrIdx="1">
    <p:extLst>
      <p:ext uri="{19B8F6BF-5375-455C-9EA6-DF929625EA0E}">
        <p15:presenceInfo xmlns:p15="http://schemas.microsoft.com/office/powerpoint/2012/main" userId="S::sabah1.muhammad@famu.edu::85d35f60-22ac-409c-9828-658013b63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565"/>
    <p:restoredTop sz="93041"/>
  </p:normalViewPr>
  <p:slideViewPr>
    <p:cSldViewPr snapToGrid="0" snapToObjects="1">
      <p:cViewPr varScale="1">
        <p:scale>
          <a:sx n="38" d="100"/>
          <a:sy n="38" d="100"/>
        </p:scale>
        <p:origin x="192" y="6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BB930-8D63-4740-9B89-2F1C350AB3B5}" type="doc">
      <dgm:prSet loTypeId="urn:microsoft.com/office/officeart/2005/8/layout/venn1" loCatId="relationship" qsTypeId="urn:microsoft.com/office/officeart/2005/8/quickstyle/simple4" qsCatId="simple" csTypeId="urn:microsoft.com/office/officeart/2005/8/colors/colorful5" csCatId="colorful" phldr="1"/>
      <dgm:spPr/>
      <dgm:t>
        <a:bodyPr/>
        <a:lstStyle/>
        <a:p>
          <a:endParaRPr lang="en-US"/>
        </a:p>
      </dgm:t>
    </dgm:pt>
    <dgm:pt modelId="{24D64596-740F-4592-83A8-932947555D3C}">
      <dgm:prSet phldrT="[Text]"/>
      <dgm:spPr/>
      <dgm:t>
        <a:bodyPr/>
        <a:lstStyle/>
        <a:p>
          <a:r>
            <a:rPr lang="en-US" dirty="0"/>
            <a:t>Serious Mental Illness (SMI)</a:t>
          </a:r>
        </a:p>
      </dgm:t>
    </dgm:pt>
    <dgm:pt modelId="{CBC3CF58-33D5-4E56-A3BE-CEC5870F1A15}" type="parTrans" cxnId="{1287F010-C368-41DC-A51B-7923C8E9B544}">
      <dgm:prSet/>
      <dgm:spPr/>
      <dgm:t>
        <a:bodyPr/>
        <a:lstStyle/>
        <a:p>
          <a:endParaRPr lang="en-US"/>
        </a:p>
      </dgm:t>
    </dgm:pt>
    <dgm:pt modelId="{F90DF96F-92FB-4A39-86F1-CD6AF82B84D2}" type="sibTrans" cxnId="{1287F010-C368-41DC-A51B-7923C8E9B544}">
      <dgm:prSet/>
      <dgm:spPr/>
      <dgm:t>
        <a:bodyPr/>
        <a:lstStyle/>
        <a:p>
          <a:endParaRPr lang="en-US"/>
        </a:p>
      </dgm:t>
    </dgm:pt>
    <dgm:pt modelId="{3609A2D0-ADCF-42DA-9FE7-1CC235111778}">
      <dgm:prSet phldrT="[Text]"/>
      <dgm:spPr/>
      <dgm:t>
        <a:bodyPr/>
        <a:lstStyle/>
        <a:p>
          <a:r>
            <a:rPr lang="en-US" dirty="0"/>
            <a:t>Police</a:t>
          </a:r>
        </a:p>
      </dgm:t>
    </dgm:pt>
    <dgm:pt modelId="{F5B7D268-2D8D-4C6B-ABF3-A899EA4DD291}" type="parTrans" cxnId="{266C4504-50AC-4325-94D1-B178A1408FD6}">
      <dgm:prSet/>
      <dgm:spPr/>
      <dgm:t>
        <a:bodyPr/>
        <a:lstStyle/>
        <a:p>
          <a:endParaRPr lang="en-US"/>
        </a:p>
      </dgm:t>
    </dgm:pt>
    <dgm:pt modelId="{000E5B6C-7A87-46B9-91F1-DFC9C7653C12}" type="sibTrans" cxnId="{266C4504-50AC-4325-94D1-B178A1408FD6}">
      <dgm:prSet/>
      <dgm:spPr/>
      <dgm:t>
        <a:bodyPr/>
        <a:lstStyle/>
        <a:p>
          <a:endParaRPr lang="en-US"/>
        </a:p>
      </dgm:t>
    </dgm:pt>
    <dgm:pt modelId="{4B8DB6B3-8FD9-4BCE-83D5-C386A47BDD6A}">
      <dgm:prSet phldrT="[Text]"/>
      <dgm:spPr/>
      <dgm:t>
        <a:bodyPr/>
        <a:lstStyle/>
        <a:p>
          <a:r>
            <a:rPr lang="en-US" dirty="0"/>
            <a:t>Structural Institutional Systemic Racism</a:t>
          </a:r>
        </a:p>
      </dgm:t>
    </dgm:pt>
    <dgm:pt modelId="{BFA9814F-85A6-4AAA-B9A0-05BD4E27295D}" type="parTrans" cxnId="{DD732FB6-1299-496E-B336-B639CFBF80EB}">
      <dgm:prSet/>
      <dgm:spPr/>
      <dgm:t>
        <a:bodyPr/>
        <a:lstStyle/>
        <a:p>
          <a:endParaRPr lang="en-US"/>
        </a:p>
      </dgm:t>
    </dgm:pt>
    <dgm:pt modelId="{CB4FD693-32A5-497E-8930-10746658D743}" type="sibTrans" cxnId="{DD732FB6-1299-496E-B336-B639CFBF80EB}">
      <dgm:prSet/>
      <dgm:spPr/>
      <dgm:t>
        <a:bodyPr/>
        <a:lstStyle/>
        <a:p>
          <a:endParaRPr lang="en-US"/>
        </a:p>
      </dgm:t>
    </dgm:pt>
    <dgm:pt modelId="{2CF7AFD0-67A1-4243-BDD6-82FEC7E05329}" type="pres">
      <dgm:prSet presAssocID="{AA9BB930-8D63-4740-9B89-2F1C350AB3B5}" presName="compositeShape" presStyleCnt="0">
        <dgm:presLayoutVars>
          <dgm:chMax val="7"/>
          <dgm:dir/>
          <dgm:resizeHandles val="exact"/>
        </dgm:presLayoutVars>
      </dgm:prSet>
      <dgm:spPr/>
    </dgm:pt>
    <dgm:pt modelId="{4C5AE3C3-09AE-4B4E-9BF0-6E2E5349EDD0}" type="pres">
      <dgm:prSet presAssocID="{24D64596-740F-4592-83A8-932947555D3C}" presName="circ1" presStyleLbl="vennNode1" presStyleIdx="0" presStyleCnt="3"/>
      <dgm:spPr/>
    </dgm:pt>
    <dgm:pt modelId="{3E3CA40E-3CA9-E148-8794-2836A200513F}" type="pres">
      <dgm:prSet presAssocID="{24D64596-740F-4592-83A8-932947555D3C}" presName="circ1Tx" presStyleLbl="revTx" presStyleIdx="0" presStyleCnt="0">
        <dgm:presLayoutVars>
          <dgm:chMax val="0"/>
          <dgm:chPref val="0"/>
          <dgm:bulletEnabled val="1"/>
        </dgm:presLayoutVars>
      </dgm:prSet>
      <dgm:spPr/>
    </dgm:pt>
    <dgm:pt modelId="{34FB66E3-21C5-434F-A29C-154FC5B878EB}" type="pres">
      <dgm:prSet presAssocID="{3609A2D0-ADCF-42DA-9FE7-1CC235111778}" presName="circ2" presStyleLbl="vennNode1" presStyleIdx="1" presStyleCnt="3"/>
      <dgm:spPr/>
    </dgm:pt>
    <dgm:pt modelId="{CB209F46-ECE9-BC4D-B39F-873E504D4100}" type="pres">
      <dgm:prSet presAssocID="{3609A2D0-ADCF-42DA-9FE7-1CC235111778}" presName="circ2Tx" presStyleLbl="revTx" presStyleIdx="0" presStyleCnt="0">
        <dgm:presLayoutVars>
          <dgm:chMax val="0"/>
          <dgm:chPref val="0"/>
          <dgm:bulletEnabled val="1"/>
        </dgm:presLayoutVars>
      </dgm:prSet>
      <dgm:spPr/>
    </dgm:pt>
    <dgm:pt modelId="{9663CC20-0DD3-FB49-B3A5-FF7FE1BB253F}" type="pres">
      <dgm:prSet presAssocID="{4B8DB6B3-8FD9-4BCE-83D5-C386A47BDD6A}" presName="circ3" presStyleLbl="vennNode1" presStyleIdx="2" presStyleCnt="3"/>
      <dgm:spPr/>
    </dgm:pt>
    <dgm:pt modelId="{35B6DCCF-EA71-F142-839B-8D36149F6E07}" type="pres">
      <dgm:prSet presAssocID="{4B8DB6B3-8FD9-4BCE-83D5-C386A47BDD6A}" presName="circ3Tx" presStyleLbl="revTx" presStyleIdx="0" presStyleCnt="0">
        <dgm:presLayoutVars>
          <dgm:chMax val="0"/>
          <dgm:chPref val="0"/>
          <dgm:bulletEnabled val="1"/>
        </dgm:presLayoutVars>
      </dgm:prSet>
      <dgm:spPr/>
    </dgm:pt>
  </dgm:ptLst>
  <dgm:cxnLst>
    <dgm:cxn modelId="{51309200-6D88-7547-A896-2C973C060A50}" type="presOf" srcId="{4B8DB6B3-8FD9-4BCE-83D5-C386A47BDD6A}" destId="{35B6DCCF-EA71-F142-839B-8D36149F6E07}" srcOrd="1" destOrd="0" presId="urn:microsoft.com/office/officeart/2005/8/layout/venn1"/>
    <dgm:cxn modelId="{266C4504-50AC-4325-94D1-B178A1408FD6}" srcId="{AA9BB930-8D63-4740-9B89-2F1C350AB3B5}" destId="{3609A2D0-ADCF-42DA-9FE7-1CC235111778}" srcOrd="1" destOrd="0" parTransId="{F5B7D268-2D8D-4C6B-ABF3-A899EA4DD291}" sibTransId="{000E5B6C-7A87-46B9-91F1-DFC9C7653C12}"/>
    <dgm:cxn modelId="{923B7709-7A20-4E4F-857A-31AE999DC500}" type="presOf" srcId="{24D64596-740F-4592-83A8-932947555D3C}" destId="{3E3CA40E-3CA9-E148-8794-2836A200513F}" srcOrd="1" destOrd="0" presId="urn:microsoft.com/office/officeart/2005/8/layout/venn1"/>
    <dgm:cxn modelId="{1287F010-C368-41DC-A51B-7923C8E9B544}" srcId="{AA9BB930-8D63-4740-9B89-2F1C350AB3B5}" destId="{24D64596-740F-4592-83A8-932947555D3C}" srcOrd="0" destOrd="0" parTransId="{CBC3CF58-33D5-4E56-A3BE-CEC5870F1A15}" sibTransId="{F90DF96F-92FB-4A39-86F1-CD6AF82B84D2}"/>
    <dgm:cxn modelId="{34D3404F-2E5E-A847-8A99-F1B6074DB11E}" type="presOf" srcId="{3609A2D0-ADCF-42DA-9FE7-1CC235111778}" destId="{CB209F46-ECE9-BC4D-B39F-873E504D4100}" srcOrd="1" destOrd="0" presId="urn:microsoft.com/office/officeart/2005/8/layout/venn1"/>
    <dgm:cxn modelId="{CCC2AD80-63A2-2A44-B000-BFB75EE8E72E}" type="presOf" srcId="{24D64596-740F-4592-83A8-932947555D3C}" destId="{4C5AE3C3-09AE-4B4E-9BF0-6E2E5349EDD0}" srcOrd="0" destOrd="0" presId="urn:microsoft.com/office/officeart/2005/8/layout/venn1"/>
    <dgm:cxn modelId="{EABD3496-B852-1C40-9A91-B33DCE74DA30}" type="presOf" srcId="{3609A2D0-ADCF-42DA-9FE7-1CC235111778}" destId="{34FB66E3-21C5-434F-A29C-154FC5B878EB}" srcOrd="0" destOrd="0" presId="urn:microsoft.com/office/officeart/2005/8/layout/venn1"/>
    <dgm:cxn modelId="{848707B0-08C4-7A43-86E0-AEFE57963656}" type="presOf" srcId="{AA9BB930-8D63-4740-9B89-2F1C350AB3B5}" destId="{2CF7AFD0-67A1-4243-BDD6-82FEC7E05329}" srcOrd="0" destOrd="0" presId="urn:microsoft.com/office/officeart/2005/8/layout/venn1"/>
    <dgm:cxn modelId="{DD732FB6-1299-496E-B336-B639CFBF80EB}" srcId="{AA9BB930-8D63-4740-9B89-2F1C350AB3B5}" destId="{4B8DB6B3-8FD9-4BCE-83D5-C386A47BDD6A}" srcOrd="2" destOrd="0" parTransId="{BFA9814F-85A6-4AAA-B9A0-05BD4E27295D}" sibTransId="{CB4FD693-32A5-497E-8930-10746658D743}"/>
    <dgm:cxn modelId="{5CA672DB-82EB-FD46-9D71-6F3EE7094465}" type="presOf" srcId="{4B8DB6B3-8FD9-4BCE-83D5-C386A47BDD6A}" destId="{9663CC20-0DD3-FB49-B3A5-FF7FE1BB253F}" srcOrd="0" destOrd="0" presId="urn:microsoft.com/office/officeart/2005/8/layout/venn1"/>
    <dgm:cxn modelId="{4F61DF5F-521C-BD41-89C1-E7C5F50FC439}" type="presParOf" srcId="{2CF7AFD0-67A1-4243-BDD6-82FEC7E05329}" destId="{4C5AE3C3-09AE-4B4E-9BF0-6E2E5349EDD0}" srcOrd="0" destOrd="0" presId="urn:microsoft.com/office/officeart/2005/8/layout/venn1"/>
    <dgm:cxn modelId="{A2042E96-B8C5-1049-8255-36DBFE097F2D}" type="presParOf" srcId="{2CF7AFD0-67A1-4243-BDD6-82FEC7E05329}" destId="{3E3CA40E-3CA9-E148-8794-2836A200513F}" srcOrd="1" destOrd="0" presId="urn:microsoft.com/office/officeart/2005/8/layout/venn1"/>
    <dgm:cxn modelId="{D05A7B00-B3B8-D24C-B8AC-2FF3CD73765B}" type="presParOf" srcId="{2CF7AFD0-67A1-4243-BDD6-82FEC7E05329}" destId="{34FB66E3-21C5-434F-A29C-154FC5B878EB}" srcOrd="2" destOrd="0" presId="urn:microsoft.com/office/officeart/2005/8/layout/venn1"/>
    <dgm:cxn modelId="{12F7D201-813E-8D40-AD8C-6B340E8AA866}" type="presParOf" srcId="{2CF7AFD0-67A1-4243-BDD6-82FEC7E05329}" destId="{CB209F46-ECE9-BC4D-B39F-873E504D4100}" srcOrd="3" destOrd="0" presId="urn:microsoft.com/office/officeart/2005/8/layout/venn1"/>
    <dgm:cxn modelId="{0F929EE4-624B-8349-A556-51163CC2F2EE}" type="presParOf" srcId="{2CF7AFD0-67A1-4243-BDD6-82FEC7E05329}" destId="{9663CC20-0DD3-FB49-B3A5-FF7FE1BB253F}" srcOrd="4" destOrd="0" presId="urn:microsoft.com/office/officeart/2005/8/layout/venn1"/>
    <dgm:cxn modelId="{E7598A55-3955-AE46-A4C8-1504E408F238}" type="presParOf" srcId="{2CF7AFD0-67A1-4243-BDD6-82FEC7E05329}" destId="{35B6DCCF-EA71-F142-839B-8D36149F6E0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F8C84-C853-4B6F-8C78-101D0425ED36}" type="doc">
      <dgm:prSet loTypeId="urn:microsoft.com/office/officeart/2005/8/layout/arrow5" loCatId="relationship" qsTypeId="urn:microsoft.com/office/officeart/2005/8/quickstyle/3d5" qsCatId="3D" csTypeId="urn:microsoft.com/office/officeart/2005/8/colors/accent4_2" csCatId="accent4" phldr="1"/>
      <dgm:spPr/>
      <dgm:t>
        <a:bodyPr/>
        <a:lstStyle/>
        <a:p>
          <a:endParaRPr lang="en-US"/>
        </a:p>
      </dgm:t>
    </dgm:pt>
    <dgm:pt modelId="{8BC33555-48A0-401E-B1B5-FC82E9FB1135}">
      <dgm:prSet phldrT="[Text]"/>
      <dgm:spPr/>
      <dgm:t>
        <a:bodyPr/>
        <a:lstStyle/>
        <a:p>
          <a:r>
            <a:rPr lang="en-US" dirty="0"/>
            <a:t>Serious Mental Illness</a:t>
          </a:r>
        </a:p>
      </dgm:t>
    </dgm:pt>
    <dgm:pt modelId="{24489BA7-5DCE-4835-A8DE-974838B819A9}" type="parTrans" cxnId="{076CEEE3-8705-4D02-A17D-8A972E58F5DA}">
      <dgm:prSet/>
      <dgm:spPr/>
      <dgm:t>
        <a:bodyPr/>
        <a:lstStyle/>
        <a:p>
          <a:endParaRPr lang="en-US"/>
        </a:p>
      </dgm:t>
    </dgm:pt>
    <dgm:pt modelId="{00394E4F-39DB-4930-964B-9DD066017531}" type="sibTrans" cxnId="{076CEEE3-8705-4D02-A17D-8A972E58F5DA}">
      <dgm:prSet/>
      <dgm:spPr/>
      <dgm:t>
        <a:bodyPr/>
        <a:lstStyle/>
        <a:p>
          <a:endParaRPr lang="en-US"/>
        </a:p>
      </dgm:t>
    </dgm:pt>
    <dgm:pt modelId="{6E42FE5D-0E56-42CE-958A-1566A549707F}">
      <dgm:prSet phldrT="[Text]"/>
      <dgm:spPr/>
      <dgm:t>
        <a:bodyPr/>
        <a:lstStyle/>
        <a:p>
          <a:r>
            <a:rPr lang="en-US" dirty="0"/>
            <a:t>Structural Institutional Systemic Racism</a:t>
          </a:r>
        </a:p>
      </dgm:t>
    </dgm:pt>
    <dgm:pt modelId="{E570FAD2-1917-4026-B5B8-699250EB8E15}" type="parTrans" cxnId="{A51D9775-89E4-43ED-A986-89B1BCCF025D}">
      <dgm:prSet/>
      <dgm:spPr/>
      <dgm:t>
        <a:bodyPr/>
        <a:lstStyle/>
        <a:p>
          <a:endParaRPr lang="en-US"/>
        </a:p>
      </dgm:t>
    </dgm:pt>
    <dgm:pt modelId="{366251C1-8E9B-46A6-9054-E609E210597E}" type="sibTrans" cxnId="{A51D9775-89E4-43ED-A986-89B1BCCF025D}">
      <dgm:prSet/>
      <dgm:spPr/>
      <dgm:t>
        <a:bodyPr/>
        <a:lstStyle/>
        <a:p>
          <a:endParaRPr lang="en-US"/>
        </a:p>
      </dgm:t>
    </dgm:pt>
    <dgm:pt modelId="{E7497074-46DC-47CD-8BE2-A4A93275BBA2}" type="pres">
      <dgm:prSet presAssocID="{D5EF8C84-C853-4B6F-8C78-101D0425ED36}" presName="diagram" presStyleCnt="0">
        <dgm:presLayoutVars>
          <dgm:dir/>
          <dgm:resizeHandles val="exact"/>
        </dgm:presLayoutVars>
      </dgm:prSet>
      <dgm:spPr/>
    </dgm:pt>
    <dgm:pt modelId="{9AA7F08D-E05C-4D39-A504-AE6DF586EF59}" type="pres">
      <dgm:prSet presAssocID="{8BC33555-48A0-401E-B1B5-FC82E9FB1135}" presName="arrow" presStyleLbl="node1" presStyleIdx="0" presStyleCnt="2">
        <dgm:presLayoutVars>
          <dgm:bulletEnabled val="1"/>
        </dgm:presLayoutVars>
      </dgm:prSet>
      <dgm:spPr/>
    </dgm:pt>
    <dgm:pt modelId="{435F05C2-B86E-4C70-B5C7-D0F78A081E4B}" type="pres">
      <dgm:prSet presAssocID="{6E42FE5D-0E56-42CE-958A-1566A549707F}" presName="arrow" presStyleLbl="node1" presStyleIdx="1" presStyleCnt="2">
        <dgm:presLayoutVars>
          <dgm:bulletEnabled val="1"/>
        </dgm:presLayoutVars>
      </dgm:prSet>
      <dgm:spPr/>
    </dgm:pt>
  </dgm:ptLst>
  <dgm:cxnLst>
    <dgm:cxn modelId="{FA86360C-274F-4868-8F5F-BC060171A4B5}" type="presOf" srcId="{D5EF8C84-C853-4B6F-8C78-101D0425ED36}" destId="{E7497074-46DC-47CD-8BE2-A4A93275BBA2}" srcOrd="0" destOrd="0" presId="urn:microsoft.com/office/officeart/2005/8/layout/arrow5"/>
    <dgm:cxn modelId="{20A9B961-97B7-4222-A9B8-44545391B676}" type="presOf" srcId="{6E42FE5D-0E56-42CE-958A-1566A549707F}" destId="{435F05C2-B86E-4C70-B5C7-D0F78A081E4B}" srcOrd="0" destOrd="0" presId="urn:microsoft.com/office/officeart/2005/8/layout/arrow5"/>
    <dgm:cxn modelId="{A51D9775-89E4-43ED-A986-89B1BCCF025D}" srcId="{D5EF8C84-C853-4B6F-8C78-101D0425ED36}" destId="{6E42FE5D-0E56-42CE-958A-1566A549707F}" srcOrd="1" destOrd="0" parTransId="{E570FAD2-1917-4026-B5B8-699250EB8E15}" sibTransId="{366251C1-8E9B-46A6-9054-E609E210597E}"/>
    <dgm:cxn modelId="{1C49BDE2-A8B2-4286-B51F-68823083EF16}" type="presOf" srcId="{8BC33555-48A0-401E-B1B5-FC82E9FB1135}" destId="{9AA7F08D-E05C-4D39-A504-AE6DF586EF59}" srcOrd="0" destOrd="0" presId="urn:microsoft.com/office/officeart/2005/8/layout/arrow5"/>
    <dgm:cxn modelId="{076CEEE3-8705-4D02-A17D-8A972E58F5DA}" srcId="{D5EF8C84-C853-4B6F-8C78-101D0425ED36}" destId="{8BC33555-48A0-401E-B1B5-FC82E9FB1135}" srcOrd="0" destOrd="0" parTransId="{24489BA7-5DCE-4835-A8DE-974838B819A9}" sibTransId="{00394E4F-39DB-4930-964B-9DD066017531}"/>
    <dgm:cxn modelId="{EC2E0211-71A0-44E9-8725-D5CF6C5C3D32}" type="presParOf" srcId="{E7497074-46DC-47CD-8BE2-A4A93275BBA2}" destId="{9AA7F08D-E05C-4D39-A504-AE6DF586EF59}" srcOrd="0" destOrd="0" presId="urn:microsoft.com/office/officeart/2005/8/layout/arrow5"/>
    <dgm:cxn modelId="{2E0FEBE0-2A9F-4C87-8DA0-8E8690594A00}" type="presParOf" srcId="{E7497074-46DC-47CD-8BE2-A4A93275BBA2}" destId="{435F05C2-B86E-4C70-B5C7-D0F78A081E4B}"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AE3C3-09AE-4B4E-9BF0-6E2E5349EDD0}">
      <dsp:nvSpPr>
        <dsp:cNvPr id="0" name=""/>
        <dsp:cNvSpPr/>
      </dsp:nvSpPr>
      <dsp:spPr>
        <a:xfrm>
          <a:off x="4134338" y="54924"/>
          <a:ext cx="2636389" cy="2636389"/>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Serious Mental Illness (SMI)</a:t>
          </a:r>
        </a:p>
      </dsp:txBody>
      <dsp:txXfrm>
        <a:off x="4485856" y="516292"/>
        <a:ext cx="1933352" cy="1186375"/>
      </dsp:txXfrm>
    </dsp:sp>
    <dsp:sp modelId="{34FB66E3-21C5-434F-A29C-154FC5B878EB}">
      <dsp:nvSpPr>
        <dsp:cNvPr id="0" name=""/>
        <dsp:cNvSpPr/>
      </dsp:nvSpPr>
      <dsp:spPr>
        <a:xfrm>
          <a:off x="5085635" y="1702668"/>
          <a:ext cx="2636389" cy="2636389"/>
        </a:xfrm>
        <a:prstGeom prst="ellipse">
          <a:avLst/>
        </a:prstGeom>
        <a:gradFill rotWithShape="0">
          <a:gsLst>
            <a:gs pos="0">
              <a:schemeClr val="accent5">
                <a:alpha val="50000"/>
                <a:hueOff val="-3379271"/>
                <a:satOff val="-8710"/>
                <a:lumOff val="-5883"/>
                <a:alphaOff val="0"/>
                <a:satMod val="103000"/>
                <a:lumMod val="102000"/>
                <a:tint val="94000"/>
              </a:schemeClr>
            </a:gs>
            <a:gs pos="50000">
              <a:schemeClr val="accent5">
                <a:alpha val="50000"/>
                <a:hueOff val="-3379271"/>
                <a:satOff val="-8710"/>
                <a:lumOff val="-5883"/>
                <a:alphaOff val="0"/>
                <a:satMod val="110000"/>
                <a:lumMod val="100000"/>
                <a:shade val="100000"/>
              </a:schemeClr>
            </a:gs>
            <a:gs pos="100000">
              <a:schemeClr val="accent5">
                <a:alpha val="50000"/>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Police</a:t>
          </a:r>
        </a:p>
      </dsp:txBody>
      <dsp:txXfrm>
        <a:off x="5891931" y="2383735"/>
        <a:ext cx="1581833" cy="1450014"/>
      </dsp:txXfrm>
    </dsp:sp>
    <dsp:sp modelId="{9663CC20-0DD3-FB49-B3A5-FF7FE1BB253F}">
      <dsp:nvSpPr>
        <dsp:cNvPr id="0" name=""/>
        <dsp:cNvSpPr/>
      </dsp:nvSpPr>
      <dsp:spPr>
        <a:xfrm>
          <a:off x="3183041" y="1702668"/>
          <a:ext cx="2636389" cy="2636389"/>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Structural Institutional Systemic Racism</a:t>
          </a:r>
        </a:p>
      </dsp:txBody>
      <dsp:txXfrm>
        <a:off x="3431301" y="2383735"/>
        <a:ext cx="1581833" cy="1450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7F08D-E05C-4D39-A504-AE6DF586EF59}">
      <dsp:nvSpPr>
        <dsp:cNvPr id="0" name=""/>
        <dsp:cNvSpPr/>
      </dsp:nvSpPr>
      <dsp:spPr>
        <a:xfrm rot="16200000">
          <a:off x="1763" y="744802"/>
          <a:ext cx="3929062" cy="3929062"/>
        </a:xfrm>
        <a:prstGeom prst="downArrow">
          <a:avLst>
            <a:gd name="adj1" fmla="val 50000"/>
            <a:gd name="adj2" fmla="val 35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Serious Mental Illness</a:t>
          </a:r>
        </a:p>
      </dsp:txBody>
      <dsp:txXfrm rot="5400000">
        <a:off x="1764" y="1727067"/>
        <a:ext cx="3241476" cy="1964531"/>
      </dsp:txXfrm>
    </dsp:sp>
    <dsp:sp modelId="{435F05C2-B86E-4C70-B5C7-D0F78A081E4B}">
      <dsp:nvSpPr>
        <dsp:cNvPr id="0" name=""/>
        <dsp:cNvSpPr/>
      </dsp:nvSpPr>
      <dsp:spPr>
        <a:xfrm rot="5400000">
          <a:off x="4197174" y="744802"/>
          <a:ext cx="3929062" cy="3929062"/>
        </a:xfrm>
        <a:prstGeom prst="downArrow">
          <a:avLst>
            <a:gd name="adj1" fmla="val 50000"/>
            <a:gd name="adj2" fmla="val 35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Structural Institutional Systemic Racism</a:t>
          </a:r>
        </a:p>
      </dsp:txBody>
      <dsp:txXfrm rot="-5400000">
        <a:off x="4884761" y="1727068"/>
        <a:ext cx="3241476" cy="19645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CCAADE-83E8-1940-B112-CE23B82295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A75C5F-5F19-DD4D-B9DD-53E4CF9BBC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79DDF2-2735-004E-8490-0C9F881930A9}" type="datetimeFigureOut">
              <a:rPr lang="en-US" smtClean="0"/>
              <a:t>11/19/20</a:t>
            </a:fld>
            <a:endParaRPr lang="en-US"/>
          </a:p>
        </p:txBody>
      </p:sp>
      <p:sp>
        <p:nvSpPr>
          <p:cNvPr id="4" name="Footer Placeholder 3">
            <a:extLst>
              <a:ext uri="{FF2B5EF4-FFF2-40B4-BE49-F238E27FC236}">
                <a16:creationId xmlns:a16="http://schemas.microsoft.com/office/drawing/2014/main" id="{3E93BAB2-B9DE-F94E-9A74-F50A9FD65E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067F63-75BE-AC4B-A24E-BA37A20717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FC46D9-36FE-EA4C-AD4D-6FD9FE31D4E9}" type="slidenum">
              <a:rPr lang="en-US" smtClean="0"/>
              <a:t>‹#›</a:t>
            </a:fld>
            <a:endParaRPr lang="en-US"/>
          </a:p>
        </p:txBody>
      </p:sp>
    </p:spTree>
    <p:extLst>
      <p:ext uri="{BB962C8B-B14F-4D97-AF65-F5344CB8AC3E}">
        <p14:creationId xmlns:p14="http://schemas.microsoft.com/office/powerpoint/2010/main" val="2361816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FCF21-AEB0-5F4F-B9BD-AC7084458219}" type="datetimeFigureOut">
              <a:rPr lang="en-US" smtClean="0"/>
              <a:t>11/19/20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B47282-393A-A946-A0A2-5D1C7DFA99C2}" type="slidenum">
              <a:rPr lang="en-US" smtClean="0"/>
              <a:t>‹#›</a:t>
            </a:fld>
            <a:endParaRPr lang="en-US"/>
          </a:p>
        </p:txBody>
      </p:sp>
    </p:spTree>
    <p:extLst>
      <p:ext uri="{BB962C8B-B14F-4D97-AF65-F5344CB8AC3E}">
        <p14:creationId xmlns:p14="http://schemas.microsoft.com/office/powerpoint/2010/main" val="261087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1</a:t>
            </a:fld>
            <a:endParaRPr lang="en-US"/>
          </a:p>
        </p:txBody>
      </p:sp>
    </p:spTree>
    <p:extLst>
      <p:ext uri="{BB962C8B-B14F-4D97-AF65-F5344CB8AC3E}">
        <p14:creationId xmlns:p14="http://schemas.microsoft.com/office/powerpoint/2010/main" val="388526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22</a:t>
            </a:fld>
            <a:endParaRPr lang="en-US"/>
          </a:p>
        </p:txBody>
      </p:sp>
    </p:spTree>
    <p:extLst>
      <p:ext uri="{BB962C8B-B14F-4D97-AF65-F5344CB8AC3E}">
        <p14:creationId xmlns:p14="http://schemas.microsoft.com/office/powerpoint/2010/main" val="2684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23</a:t>
            </a:fld>
            <a:endParaRPr lang="en-US"/>
          </a:p>
        </p:txBody>
      </p:sp>
    </p:spTree>
    <p:extLst>
      <p:ext uri="{BB962C8B-B14F-4D97-AF65-F5344CB8AC3E}">
        <p14:creationId xmlns:p14="http://schemas.microsoft.com/office/powerpoint/2010/main" val="111958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B47282-393A-A946-A0A2-5D1C7DFA99C2}" type="slidenum">
              <a:rPr lang="en-US" smtClean="0"/>
              <a:t>2</a:t>
            </a:fld>
            <a:endParaRPr lang="en-US"/>
          </a:p>
        </p:txBody>
      </p:sp>
    </p:spTree>
    <p:extLst>
      <p:ext uri="{BB962C8B-B14F-4D97-AF65-F5344CB8AC3E}">
        <p14:creationId xmlns:p14="http://schemas.microsoft.com/office/powerpoint/2010/main" val="238889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Olmstead v. United States, 277 U.S. 438 Dissent</a:t>
            </a:r>
          </a:p>
        </p:txBody>
      </p:sp>
      <p:sp>
        <p:nvSpPr>
          <p:cNvPr id="4" name="Slide Number Placeholder 3"/>
          <p:cNvSpPr>
            <a:spLocks noGrp="1"/>
          </p:cNvSpPr>
          <p:nvPr>
            <p:ph type="sldNum" sz="quarter" idx="5"/>
          </p:nvPr>
        </p:nvSpPr>
        <p:spPr/>
        <p:txBody>
          <a:bodyPr/>
          <a:lstStyle/>
          <a:p>
            <a:fld id="{6AB47282-393A-A946-A0A2-5D1C7DFA99C2}" type="slidenum">
              <a:rPr lang="en-US" smtClean="0"/>
              <a:t>3</a:t>
            </a:fld>
            <a:endParaRPr lang="en-US"/>
          </a:p>
        </p:txBody>
      </p:sp>
    </p:spTree>
    <p:extLst>
      <p:ext uri="{BB962C8B-B14F-4D97-AF65-F5344CB8AC3E}">
        <p14:creationId xmlns:p14="http://schemas.microsoft.com/office/powerpoint/2010/main" val="297224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Olmstead v. United States, 277 U.S. 438 Dissent</a:t>
            </a:r>
          </a:p>
        </p:txBody>
      </p:sp>
      <p:sp>
        <p:nvSpPr>
          <p:cNvPr id="4" name="Slide Number Placeholder 3"/>
          <p:cNvSpPr>
            <a:spLocks noGrp="1"/>
          </p:cNvSpPr>
          <p:nvPr>
            <p:ph type="sldNum" sz="quarter" idx="5"/>
          </p:nvPr>
        </p:nvSpPr>
        <p:spPr/>
        <p:txBody>
          <a:bodyPr/>
          <a:lstStyle/>
          <a:p>
            <a:fld id="{6AB47282-393A-A946-A0A2-5D1C7DFA99C2}" type="slidenum">
              <a:rPr lang="en-US" smtClean="0"/>
              <a:t>8</a:t>
            </a:fld>
            <a:endParaRPr lang="en-US"/>
          </a:p>
        </p:txBody>
      </p:sp>
    </p:spTree>
    <p:extLst>
      <p:ext uri="{BB962C8B-B14F-4D97-AF65-F5344CB8AC3E}">
        <p14:creationId xmlns:p14="http://schemas.microsoft.com/office/powerpoint/2010/main" val="2007828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15</a:t>
            </a:fld>
            <a:endParaRPr lang="en-US"/>
          </a:p>
        </p:txBody>
      </p:sp>
    </p:spTree>
    <p:extLst>
      <p:ext uri="{BB962C8B-B14F-4D97-AF65-F5344CB8AC3E}">
        <p14:creationId xmlns:p14="http://schemas.microsoft.com/office/powerpoint/2010/main" val="39130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16</a:t>
            </a:fld>
            <a:endParaRPr lang="en-US"/>
          </a:p>
        </p:txBody>
      </p:sp>
    </p:spTree>
    <p:extLst>
      <p:ext uri="{BB962C8B-B14F-4D97-AF65-F5344CB8AC3E}">
        <p14:creationId xmlns:p14="http://schemas.microsoft.com/office/powerpoint/2010/main" val="137150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17</a:t>
            </a:fld>
            <a:endParaRPr lang="en-US"/>
          </a:p>
        </p:txBody>
      </p:sp>
    </p:spTree>
    <p:extLst>
      <p:ext uri="{BB962C8B-B14F-4D97-AF65-F5344CB8AC3E}">
        <p14:creationId xmlns:p14="http://schemas.microsoft.com/office/powerpoint/2010/main" val="324429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20</a:t>
            </a:fld>
            <a:endParaRPr lang="en-US"/>
          </a:p>
        </p:txBody>
      </p:sp>
    </p:spTree>
    <p:extLst>
      <p:ext uri="{BB962C8B-B14F-4D97-AF65-F5344CB8AC3E}">
        <p14:creationId xmlns:p14="http://schemas.microsoft.com/office/powerpoint/2010/main" val="195556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B47282-393A-A946-A0A2-5D1C7DFA99C2}" type="slidenum">
              <a:rPr lang="en-US" smtClean="0"/>
              <a:t>21</a:t>
            </a:fld>
            <a:endParaRPr lang="en-US"/>
          </a:p>
        </p:txBody>
      </p:sp>
    </p:spTree>
    <p:extLst>
      <p:ext uri="{BB962C8B-B14F-4D97-AF65-F5344CB8AC3E}">
        <p14:creationId xmlns:p14="http://schemas.microsoft.com/office/powerpoint/2010/main" val="14613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DB8B-0E28-6D47-94DC-AC95516B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FA8153-55E3-C244-88F6-0BCD70279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6F2E5-75B0-7346-8284-5EB40E005ABD}"/>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5" name="Footer Placeholder 4">
            <a:extLst>
              <a:ext uri="{FF2B5EF4-FFF2-40B4-BE49-F238E27FC236}">
                <a16:creationId xmlns:a16="http://schemas.microsoft.com/office/drawing/2014/main" id="{112EF5CB-8750-DE4E-BCDE-85D645D2B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29997-5FAE-724F-983C-F7383255E7E4}"/>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2079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9DB2-8E2B-CD46-974B-5E01F35D27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1ABDC2-B5B1-0243-885F-3196438E9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2ABF5-D46C-D14F-AB80-2CABC1CC8EDD}"/>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5" name="Footer Placeholder 4">
            <a:extLst>
              <a:ext uri="{FF2B5EF4-FFF2-40B4-BE49-F238E27FC236}">
                <a16:creationId xmlns:a16="http://schemas.microsoft.com/office/drawing/2014/main" id="{69C92994-CD84-8E40-B445-131C3086F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454EA-9508-AE4D-B633-EC4A020E275A}"/>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292998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4EE8DA-689C-B443-926C-D7272ED109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54AA5-5F43-7241-AB5C-7DBAC2EB06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2E720-9FD5-0243-A2FB-107C78DEC299}"/>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5" name="Footer Placeholder 4">
            <a:extLst>
              <a:ext uri="{FF2B5EF4-FFF2-40B4-BE49-F238E27FC236}">
                <a16:creationId xmlns:a16="http://schemas.microsoft.com/office/drawing/2014/main" id="{3ACA04DA-EF7E-E149-86D8-822495DE2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727D4-D8ED-6740-AF9D-80E17EA9A325}"/>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400224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2A76-E75C-414C-9A29-F58D15484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D3FEA-21CC-644B-88E6-E6CC74807D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6C5E66-1998-3545-B5BD-7A1FB8509072}"/>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5" name="Footer Placeholder 4">
            <a:extLst>
              <a:ext uri="{FF2B5EF4-FFF2-40B4-BE49-F238E27FC236}">
                <a16:creationId xmlns:a16="http://schemas.microsoft.com/office/drawing/2014/main" id="{BEB1B374-B8A1-E248-A7EC-BB6403F6E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3A7A8-2F1B-0844-9345-640FB66DAEA5}"/>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383383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9543B-6A2C-1D4C-9558-A71D7EFFAA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D77783-783F-CB4A-A24B-A73FECC22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90C4D-69DE-A44F-B517-C50ECA732057}"/>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5" name="Footer Placeholder 4">
            <a:extLst>
              <a:ext uri="{FF2B5EF4-FFF2-40B4-BE49-F238E27FC236}">
                <a16:creationId xmlns:a16="http://schemas.microsoft.com/office/drawing/2014/main" id="{318B7D10-C365-0843-9E80-C2BDC0672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863DA-376D-2C4D-BB0D-F7E7A9FDDCA4}"/>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301939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1F1F-6582-B34C-B8D9-7E8E1E492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176CA-4816-DB42-944B-C8DE8B7FF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C00F69-9591-F349-89A5-0B1AC10428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D16426-9E48-8043-8E65-2A70CF62599C}"/>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6" name="Footer Placeholder 5">
            <a:extLst>
              <a:ext uri="{FF2B5EF4-FFF2-40B4-BE49-F238E27FC236}">
                <a16:creationId xmlns:a16="http://schemas.microsoft.com/office/drawing/2014/main" id="{4B41919A-70F0-3F44-A17D-E58088EB6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317C2-7251-664A-9527-C00187D7F229}"/>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80364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6B2D-B53B-D747-831B-5850216DC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8F3F4-3C46-4F45-BD05-AB8757B226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902307-118B-6349-92EC-528A09092A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CD2D7C-10A6-2549-A260-ECC33FBC9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44A64-F94D-F04D-B242-16487F84E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62ECF-5BFB-C748-8A2B-E539D3C3062D}"/>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8" name="Footer Placeholder 7">
            <a:extLst>
              <a:ext uri="{FF2B5EF4-FFF2-40B4-BE49-F238E27FC236}">
                <a16:creationId xmlns:a16="http://schemas.microsoft.com/office/drawing/2014/main" id="{51B112AD-0EEF-E647-BB46-1A338F093A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E1EBA-3938-BD49-A401-3F4F14CCFCDA}"/>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260827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4F247-0327-4041-B07E-1C99A1B6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C0008E-A9C2-DB46-BAD8-B826D10343B2}"/>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4" name="Footer Placeholder 3">
            <a:extLst>
              <a:ext uri="{FF2B5EF4-FFF2-40B4-BE49-F238E27FC236}">
                <a16:creationId xmlns:a16="http://schemas.microsoft.com/office/drawing/2014/main" id="{E944930D-2DEE-1D4B-85C9-CA8DC45706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362AF2-39C6-3C48-B4EE-2DD8ABE660D5}"/>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41127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B3158-CE45-AD40-AA28-E610333E3232}"/>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3" name="Footer Placeholder 2">
            <a:extLst>
              <a:ext uri="{FF2B5EF4-FFF2-40B4-BE49-F238E27FC236}">
                <a16:creationId xmlns:a16="http://schemas.microsoft.com/office/drawing/2014/main" id="{731C2CC1-C6E3-B14A-8552-013930646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530C3-65C8-A340-8C84-1ADE224B6F6F}"/>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140117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B972-380A-2648-9CDC-AA5D34FF1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D071F-737E-3C40-8C72-1C2C9E06D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84A521-56D1-D440-9D75-5B9A4B971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ED7EA-E2D9-A242-A670-B66CCAB7EACB}"/>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6" name="Footer Placeholder 5">
            <a:extLst>
              <a:ext uri="{FF2B5EF4-FFF2-40B4-BE49-F238E27FC236}">
                <a16:creationId xmlns:a16="http://schemas.microsoft.com/office/drawing/2014/main" id="{9B7419ED-D2B0-3049-8137-609A1B4AF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C3C9-6C57-784A-94F2-38C797C1085C}"/>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175876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C993-B269-7A47-B1B8-D3DE108D8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15A5B5-CD2B-EE45-BFC6-C2C020E2D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51328-4FCC-DD48-8EFD-7F2ADF1A1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C3D9B-096A-F247-838E-5D303C2AF2AB}"/>
              </a:ext>
            </a:extLst>
          </p:cNvPr>
          <p:cNvSpPr>
            <a:spLocks noGrp="1"/>
          </p:cNvSpPr>
          <p:nvPr>
            <p:ph type="dt" sz="half" idx="10"/>
          </p:nvPr>
        </p:nvSpPr>
        <p:spPr/>
        <p:txBody>
          <a:bodyPr/>
          <a:lstStyle/>
          <a:p>
            <a:fld id="{68755589-8C00-7945-902C-1A07D89991D0}" type="datetimeFigureOut">
              <a:rPr lang="en-US" smtClean="0"/>
              <a:t>11/19/20</a:t>
            </a:fld>
            <a:endParaRPr lang="en-US"/>
          </a:p>
        </p:txBody>
      </p:sp>
      <p:sp>
        <p:nvSpPr>
          <p:cNvPr id="6" name="Footer Placeholder 5">
            <a:extLst>
              <a:ext uri="{FF2B5EF4-FFF2-40B4-BE49-F238E27FC236}">
                <a16:creationId xmlns:a16="http://schemas.microsoft.com/office/drawing/2014/main" id="{E6DC863C-9D5B-F74F-8F93-12FDAC6B5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FB2DD-B73C-F848-922F-8E5DF7A8D526}"/>
              </a:ext>
            </a:extLst>
          </p:cNvPr>
          <p:cNvSpPr>
            <a:spLocks noGrp="1"/>
          </p:cNvSpPr>
          <p:nvPr>
            <p:ph type="sldNum" sz="quarter" idx="12"/>
          </p:nvPr>
        </p:nvSpPr>
        <p:spPr/>
        <p:txBody>
          <a:bodyPr/>
          <a:lstStyle/>
          <a:p>
            <a:fld id="{0EFBC4BF-72FC-0B40-A755-1AE3D997FFAB}" type="slidenum">
              <a:rPr lang="en-US" smtClean="0"/>
              <a:t>‹#›</a:t>
            </a:fld>
            <a:endParaRPr lang="en-US"/>
          </a:p>
        </p:txBody>
      </p:sp>
    </p:spTree>
    <p:extLst>
      <p:ext uri="{BB962C8B-B14F-4D97-AF65-F5344CB8AC3E}">
        <p14:creationId xmlns:p14="http://schemas.microsoft.com/office/powerpoint/2010/main" val="79715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4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F59B7-CFE9-014A-A178-15051ECD3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C1143F-3E4B-5E4C-87AB-B906EF81F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C6530-93E3-2645-8A37-91869BD8E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55589-8C00-7945-902C-1A07D89991D0}" type="datetimeFigureOut">
              <a:rPr lang="en-US" smtClean="0"/>
              <a:t>11/19/20</a:t>
            </a:fld>
            <a:endParaRPr lang="en-US"/>
          </a:p>
        </p:txBody>
      </p:sp>
      <p:sp>
        <p:nvSpPr>
          <p:cNvPr id="5" name="Footer Placeholder 4">
            <a:extLst>
              <a:ext uri="{FF2B5EF4-FFF2-40B4-BE49-F238E27FC236}">
                <a16:creationId xmlns:a16="http://schemas.microsoft.com/office/drawing/2014/main" id="{77EE7A4D-D88D-1548-82DE-06F865AC8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D42015-605D-F44D-8757-8E00037848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BC4BF-72FC-0B40-A755-1AE3D997FFAB}" type="slidenum">
              <a:rPr lang="en-US" smtClean="0"/>
              <a:t>‹#›</a:t>
            </a:fld>
            <a:endParaRPr lang="en-US"/>
          </a:p>
        </p:txBody>
      </p:sp>
    </p:spTree>
    <p:extLst>
      <p:ext uri="{BB962C8B-B14F-4D97-AF65-F5344CB8AC3E}">
        <p14:creationId xmlns:p14="http://schemas.microsoft.com/office/powerpoint/2010/main" val="173436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treatmentadvocacycenter.org/storage/documents/grading-the-states.pdf"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eatment Advocacy Center">
            <a:extLst>
              <a:ext uri="{FF2B5EF4-FFF2-40B4-BE49-F238E27FC236}">
                <a16:creationId xmlns:a16="http://schemas.microsoft.com/office/drawing/2014/main" id="{5177DE95-0B67-924D-811F-C073659E3F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0" r="3370" b="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18" name="Right Triangle 1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2D085D-B03D-4B46-BAA1-0DB36A6B0A5A}"/>
              </a:ext>
            </a:extLst>
          </p:cNvPr>
          <p:cNvSpPr>
            <a:spLocks noGrp="1"/>
          </p:cNvSpPr>
          <p:nvPr>
            <p:ph type="ctrTitle"/>
          </p:nvPr>
        </p:nvSpPr>
        <p:spPr>
          <a:xfrm>
            <a:off x="5275971" y="-463641"/>
            <a:ext cx="5799947" cy="3494398"/>
          </a:xfrm>
        </p:spPr>
        <p:txBody>
          <a:bodyPr anchor="b">
            <a:normAutofit/>
          </a:bodyPr>
          <a:lstStyle/>
          <a:p>
            <a:pPr algn="l"/>
            <a:r>
              <a:rPr lang="en-US" sz="8000" dirty="0"/>
              <a:t>Untenable Space:</a:t>
            </a:r>
          </a:p>
        </p:txBody>
      </p:sp>
      <p:sp>
        <p:nvSpPr>
          <p:cNvPr id="3" name="Subtitle 2">
            <a:extLst>
              <a:ext uri="{FF2B5EF4-FFF2-40B4-BE49-F238E27FC236}">
                <a16:creationId xmlns:a16="http://schemas.microsoft.com/office/drawing/2014/main" id="{D1F4A56B-A408-9942-8F4D-83F452BB5AF3}"/>
              </a:ext>
            </a:extLst>
          </p:cNvPr>
          <p:cNvSpPr>
            <a:spLocks noGrp="1"/>
          </p:cNvSpPr>
          <p:nvPr>
            <p:ph type="subTitle" idx="1"/>
          </p:nvPr>
        </p:nvSpPr>
        <p:spPr>
          <a:xfrm>
            <a:off x="5336324" y="2997703"/>
            <a:ext cx="4041454" cy="1312657"/>
          </a:xfrm>
        </p:spPr>
        <p:txBody>
          <a:bodyPr anchor="t">
            <a:normAutofit/>
          </a:bodyPr>
          <a:lstStyle/>
          <a:p>
            <a:pPr algn="l"/>
            <a:r>
              <a:rPr lang="en-US" sz="2200" dirty="0"/>
              <a:t>How the Law Hinders Liberty for Individuals and Families of Color Living with Severe Mental Illness</a:t>
            </a:r>
          </a:p>
        </p:txBody>
      </p:sp>
      <p:sp>
        <p:nvSpPr>
          <p:cNvPr id="5" name="TextBox 4">
            <a:extLst>
              <a:ext uri="{FF2B5EF4-FFF2-40B4-BE49-F238E27FC236}">
                <a16:creationId xmlns:a16="http://schemas.microsoft.com/office/drawing/2014/main" id="{A5BB30B1-D3D1-0C48-B327-22251F4935C9}"/>
              </a:ext>
            </a:extLst>
          </p:cNvPr>
          <p:cNvSpPr txBox="1"/>
          <p:nvPr/>
        </p:nvSpPr>
        <p:spPr>
          <a:xfrm>
            <a:off x="5275971" y="4310360"/>
            <a:ext cx="6137096" cy="923330"/>
          </a:xfrm>
          <a:prstGeom prst="rect">
            <a:avLst/>
          </a:prstGeom>
          <a:noFill/>
        </p:spPr>
        <p:txBody>
          <a:bodyPr wrap="square" rtlCol="0">
            <a:spAutoFit/>
          </a:bodyPr>
          <a:lstStyle/>
          <a:p>
            <a:pPr algn="ctr"/>
            <a:r>
              <a:rPr lang="en-US" dirty="0"/>
              <a:t>By </a:t>
            </a:r>
          </a:p>
          <a:p>
            <a:pPr algn="ctr"/>
            <a:r>
              <a:rPr lang="en-US" dirty="0"/>
              <a:t>Sabah H. Muhammad</a:t>
            </a:r>
          </a:p>
          <a:p>
            <a:pPr algn="ctr"/>
            <a:r>
              <a:rPr lang="en-US" dirty="0"/>
              <a:t>Legislative and Policy Counsel for Treatment Advocacy Center</a:t>
            </a:r>
          </a:p>
        </p:txBody>
      </p:sp>
    </p:spTree>
    <p:extLst>
      <p:ext uri="{BB962C8B-B14F-4D97-AF65-F5344CB8AC3E}">
        <p14:creationId xmlns:p14="http://schemas.microsoft.com/office/powerpoint/2010/main" val="79116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srcRect l="22083" t="20494" r="57292" b="43827"/>
          <a:stretch/>
        </p:blipFill>
        <p:spPr>
          <a:xfrm>
            <a:off x="6421035" y="933197"/>
            <a:ext cx="5129784" cy="4991606"/>
          </a:xfrm>
          <a:prstGeom prst="rect">
            <a:avLst/>
          </a:prstGeom>
        </p:spPr>
      </p:pic>
      <p:sp>
        <p:nvSpPr>
          <p:cNvPr id="15" name="Rectangle 14">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36723" t="14327" r="9824" b="11286"/>
          <a:stretch/>
        </p:blipFill>
        <p:spPr>
          <a:xfrm>
            <a:off x="641180" y="1177472"/>
            <a:ext cx="5129784" cy="4015564"/>
          </a:xfrm>
          <a:prstGeom prst="rect">
            <a:avLst/>
          </a:prstGeom>
        </p:spPr>
      </p:pic>
    </p:spTree>
    <p:extLst>
      <p:ext uri="{BB962C8B-B14F-4D97-AF65-F5344CB8AC3E}">
        <p14:creationId xmlns:p14="http://schemas.microsoft.com/office/powerpoint/2010/main" val="279400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79000"/>
                    </a14:imgEffect>
                    <a14:imgEffect>
                      <a14:colorTemperature colorTemp="2146"/>
                    </a14:imgEffect>
                    <a14:imgEffect>
                      <a14:saturation sat="183000"/>
                    </a14:imgEffect>
                    <a14:imgEffect>
                      <a14:brightnessContrast bright="-5000" contrast="-47000"/>
                    </a14:imgEffect>
                  </a14:imgLayer>
                </a14:imgProps>
              </a:ext>
              <a:ext uri="{28A0092B-C50C-407E-A947-70E740481C1C}">
                <a14:useLocalDpi xmlns:a14="http://schemas.microsoft.com/office/drawing/2010/main" val="0"/>
              </a:ext>
            </a:extLst>
          </a:blip>
          <a:stretch>
            <a:fillRect/>
          </a:stretch>
        </p:blipFill>
        <p:spPr>
          <a:xfrm>
            <a:off x="0" y="-1280161"/>
            <a:ext cx="12192000" cy="8138161"/>
          </a:xfrm>
        </p:spPr>
      </p:pic>
      <p:sp>
        <p:nvSpPr>
          <p:cNvPr id="5" name="TextBox 4"/>
          <p:cNvSpPr txBox="1"/>
          <p:nvPr/>
        </p:nvSpPr>
        <p:spPr>
          <a:xfrm>
            <a:off x="838200" y="723331"/>
            <a:ext cx="10515599" cy="4524315"/>
          </a:xfrm>
          <a:prstGeom prst="rect">
            <a:avLst/>
          </a:prstGeom>
          <a:noFill/>
        </p:spPr>
        <p:txBody>
          <a:bodyPr wrap="square" rtlCol="0">
            <a:spAutoFit/>
          </a:bodyPr>
          <a:lstStyle/>
          <a:p>
            <a:r>
              <a:rPr lang="en-US" sz="3200" b="1" dirty="0">
                <a:solidFill>
                  <a:schemeClr val="bg1"/>
                </a:solidFill>
              </a:rPr>
              <a:t>Anosognosia</a:t>
            </a:r>
            <a:r>
              <a:rPr lang="en-US" sz="3200" dirty="0"/>
              <a:t>, also called "lack of insight," is a </a:t>
            </a:r>
            <a:r>
              <a:rPr lang="en-US" sz="3200" u="sng" dirty="0"/>
              <a:t>symptom</a:t>
            </a:r>
            <a:r>
              <a:rPr lang="en-US" sz="3200" dirty="0"/>
              <a:t> of severe mental illness experienced by some that impairs a person’s ability to understand and perceive his or her illness and need for treatment. </a:t>
            </a:r>
          </a:p>
          <a:p>
            <a:endParaRPr lang="en-US" sz="3200" dirty="0"/>
          </a:p>
          <a:p>
            <a:r>
              <a:rPr lang="en-US" sz="3200" b="1" i="1" dirty="0">
                <a:solidFill>
                  <a:srgbClr val="7030A0"/>
                </a:solidFill>
              </a:rPr>
              <a:t>The symptom of the illness is that you don’t know you’re sick. </a:t>
            </a:r>
          </a:p>
          <a:p>
            <a:endParaRPr lang="en-US" sz="3200" dirty="0"/>
          </a:p>
          <a:p>
            <a:r>
              <a:rPr lang="en-US" sz="3200" dirty="0"/>
              <a:t>Approximately </a:t>
            </a:r>
            <a:r>
              <a:rPr lang="en-US" sz="3200" b="1" dirty="0"/>
              <a:t>50% </a:t>
            </a:r>
            <a:r>
              <a:rPr lang="en-US" sz="3200" dirty="0"/>
              <a:t>of individuals with schizophrenia and </a:t>
            </a:r>
            <a:r>
              <a:rPr lang="en-US" sz="3200" b="1" dirty="0"/>
              <a:t>40% </a:t>
            </a:r>
            <a:r>
              <a:rPr lang="en-US" sz="3200" dirty="0"/>
              <a:t>with bipolar disorder have symptoms of </a:t>
            </a:r>
            <a:r>
              <a:rPr lang="en-US" sz="3200" b="1" dirty="0" err="1"/>
              <a:t>anosognosia</a:t>
            </a:r>
            <a:r>
              <a:rPr lang="en-US" sz="3200" dirty="0"/>
              <a:t>.</a:t>
            </a:r>
          </a:p>
        </p:txBody>
      </p:sp>
    </p:spTree>
    <p:extLst>
      <p:ext uri="{BB962C8B-B14F-4D97-AF65-F5344CB8AC3E}">
        <p14:creationId xmlns:p14="http://schemas.microsoft.com/office/powerpoint/2010/main" val="397268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Redlands to lose homeless liaison, but police will 'still get the job done'  – Redlands Daily Facts">
            <a:extLst>
              <a:ext uri="{FF2B5EF4-FFF2-40B4-BE49-F238E27FC236}">
                <a16:creationId xmlns:a16="http://schemas.microsoft.com/office/drawing/2014/main" id="{34FB32E1-C7B0-A14D-9B74-D2BBB32D8B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 b="1"/>
          <a:stretch/>
        </p:blipFill>
        <p:spPr bwMode="auto">
          <a:xfrm>
            <a:off x="6887045" y="10"/>
            <a:ext cx="4661488" cy="31041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uisville's low-barrier homeless shelter called 'a mess' by residents">
            <a:extLst>
              <a:ext uri="{FF2B5EF4-FFF2-40B4-BE49-F238E27FC236}">
                <a16:creationId xmlns:a16="http://schemas.microsoft.com/office/drawing/2014/main" id="{83ABE572-7388-D145-AB8E-8797651605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0782"/>
          <a:stretch/>
        </p:blipFill>
        <p:spPr bwMode="auto">
          <a:xfrm>
            <a:off x="5419264" y="3265080"/>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Emerging Crisis Of Aged Homelessness: What Can Be Done To Help? |  Health Affairs">
            <a:extLst>
              <a:ext uri="{FF2B5EF4-FFF2-40B4-BE49-F238E27FC236}">
                <a16:creationId xmlns:a16="http://schemas.microsoft.com/office/drawing/2014/main" id="{67223BA0-AC0A-834C-AD97-8B9BA5A72A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816" b="2"/>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49FA6A2-2239-4EF2-9EB3-B1DC295FE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55F352-1401-AE4D-9A2F-DC596574B883}"/>
              </a:ext>
            </a:extLst>
          </p:cNvPr>
          <p:cNvSpPr/>
          <p:nvPr/>
        </p:nvSpPr>
        <p:spPr>
          <a:xfrm>
            <a:off x="1156452" y="4567204"/>
            <a:ext cx="3749827" cy="480131"/>
          </a:xfrm>
          <a:prstGeom prst="rect">
            <a:avLst/>
          </a:prstGeom>
        </p:spPr>
        <p:txBody>
          <a:bodyPr wrap="square">
            <a:spAutoFit/>
          </a:bodyPr>
          <a:lstStyle/>
          <a:p>
            <a:pPr>
              <a:lnSpc>
                <a:spcPct val="90000"/>
              </a:lnSpc>
              <a:spcAft>
                <a:spcPts val="600"/>
              </a:spcAft>
            </a:pPr>
            <a:r>
              <a:rPr lang="en-US" sz="2800" dirty="0"/>
              <a:t>Existence is </a:t>
            </a:r>
            <a:r>
              <a:rPr lang="en-US" sz="2800" dirty="0">
                <a:solidFill>
                  <a:srgbClr val="FF0000"/>
                </a:solidFill>
              </a:rPr>
              <a:t>criminalized</a:t>
            </a:r>
            <a:r>
              <a:rPr lang="en-US" sz="2800" dirty="0"/>
              <a:t>. </a:t>
            </a:r>
          </a:p>
        </p:txBody>
      </p:sp>
    </p:spTree>
    <p:extLst>
      <p:ext uri="{BB962C8B-B14F-4D97-AF65-F5344CB8AC3E}">
        <p14:creationId xmlns:p14="http://schemas.microsoft.com/office/powerpoint/2010/main" val="162835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6" descr="What's It Like? Experiencing Solitary Confinement In A New Haven Exhibit |  Connecticut Public Radio">
            <a:extLst>
              <a:ext uri="{FF2B5EF4-FFF2-40B4-BE49-F238E27FC236}">
                <a16:creationId xmlns:a16="http://schemas.microsoft.com/office/drawing/2014/main" id="{AA3B0D6C-5C1C-8F45-A15E-F61C8AB980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97" b="4299"/>
          <a:stretch/>
        </p:blipFill>
        <p:spPr bwMode="auto">
          <a:xfrm>
            <a:off x="6887045" y="10"/>
            <a:ext cx="4661488" cy="31041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ental Hospital Focus on Court, Not Treatment | Health News Florida">
            <a:extLst>
              <a:ext uri="{FF2B5EF4-FFF2-40B4-BE49-F238E27FC236}">
                <a16:creationId xmlns:a16="http://schemas.microsoft.com/office/drawing/2014/main" id="{422758B6-45F1-8041-8E82-22A9B886C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51" r="-1" b="1459"/>
          <a:stretch/>
        </p:blipFill>
        <p:spPr bwMode="auto">
          <a:xfrm>
            <a:off x="5419264" y="3265080"/>
            <a:ext cx="6129269" cy="35929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ntal hospital supporters plead for its future">
            <a:extLst>
              <a:ext uri="{FF2B5EF4-FFF2-40B4-BE49-F238E27FC236}">
                <a16:creationId xmlns:a16="http://schemas.microsoft.com/office/drawing/2014/main" id="{28373AC9-3486-4F4A-AE09-CA58FFA46A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95" r="2" b="2"/>
          <a:stretch/>
        </p:blipFill>
        <p:spPr bwMode="auto">
          <a:xfrm>
            <a:off x="643467" y="-5"/>
            <a:ext cx="6082711" cy="3920044"/>
          </a:xfrm>
          <a:custGeom>
            <a:avLst/>
            <a:gdLst/>
            <a:ahLst/>
            <a:cxnLst/>
            <a:rect l="l" t="t" r="r" b="b"/>
            <a:pathLst>
              <a:path w="6082711" h="3920044">
                <a:moveTo>
                  <a:pt x="0" y="0"/>
                </a:moveTo>
                <a:lnTo>
                  <a:pt x="6082711" y="0"/>
                </a:lnTo>
                <a:lnTo>
                  <a:pt x="6082711" y="3103225"/>
                </a:lnTo>
                <a:lnTo>
                  <a:pt x="4614930" y="3103225"/>
                </a:lnTo>
                <a:lnTo>
                  <a:pt x="4614930"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49FA6A2-2239-4EF2-9EB3-B1DC295FE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84E39A-1FFA-DD43-B9B2-011865D40E7A}"/>
              </a:ext>
            </a:extLst>
          </p:cNvPr>
          <p:cNvSpPr/>
          <p:nvPr/>
        </p:nvSpPr>
        <p:spPr>
          <a:xfrm>
            <a:off x="949130" y="4149483"/>
            <a:ext cx="4003606" cy="2086725"/>
          </a:xfrm>
          <a:prstGeom prst="rect">
            <a:avLst/>
          </a:prstGeom>
        </p:spPr>
        <p:txBody>
          <a:bodyPr wrap="square">
            <a:spAutoFit/>
          </a:bodyPr>
          <a:lstStyle/>
          <a:p>
            <a:pPr>
              <a:lnSpc>
                <a:spcPct val="90000"/>
              </a:lnSpc>
              <a:spcAft>
                <a:spcPts val="600"/>
              </a:spcAft>
            </a:pPr>
            <a:r>
              <a:rPr lang="en-US" sz="2400" dirty="0"/>
              <a:t>The human desire, for families and individuals diagnosed with SMI, to contribute to and engage with their community is rife with intentional and unintentional obstacles.</a:t>
            </a:r>
          </a:p>
        </p:txBody>
      </p:sp>
    </p:spTree>
    <p:extLst>
      <p:ext uri="{BB962C8B-B14F-4D97-AF65-F5344CB8AC3E}">
        <p14:creationId xmlns:p14="http://schemas.microsoft.com/office/powerpoint/2010/main" val="120307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00" name="Picture 8" descr="George Floyd warned police that he thought he would die: transcript - New  York Daily News">
            <a:extLst>
              <a:ext uri="{FF2B5EF4-FFF2-40B4-BE49-F238E27FC236}">
                <a16:creationId xmlns:a16="http://schemas.microsoft.com/office/drawing/2014/main" id="{0428C22C-0AE5-004F-BFB3-CF102CA4D6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8468"/>
          <a:stretch/>
        </p:blipFill>
        <p:spPr bwMode="auto">
          <a:xfrm>
            <a:off x="-1" y="-3"/>
            <a:ext cx="4064316" cy="228128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A police officers keep jobs despite criminal convictions | The Sacramento  Bee">
            <a:extLst>
              <a:ext uri="{FF2B5EF4-FFF2-40B4-BE49-F238E27FC236}">
                <a16:creationId xmlns:a16="http://schemas.microsoft.com/office/drawing/2014/main" id="{D70D6C9D-0B98-C644-BAFF-A98ECBDB94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98" r="-3" b="17624"/>
          <a:stretch/>
        </p:blipFill>
        <p:spPr bwMode="auto">
          <a:xfrm>
            <a:off x="4067494" y="-1357"/>
            <a:ext cx="3953242" cy="227226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PS Agreed To Pay Police Officers Up To $150,000 A Year : NPR">
            <a:extLst>
              <a:ext uri="{FF2B5EF4-FFF2-40B4-BE49-F238E27FC236}">
                <a16:creationId xmlns:a16="http://schemas.microsoft.com/office/drawing/2014/main" id="{6995F94A-CF18-694F-A951-58C7036C6704}"/>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r="1" b="2506"/>
          <a:stretch/>
        </p:blipFill>
        <p:spPr bwMode="auto">
          <a:xfrm>
            <a:off x="8027088" y="-1356"/>
            <a:ext cx="4161863" cy="227226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Why the officers who shot and killed Breonna Taylor may never be arrested |  US news | The Guardian">
            <a:extLst>
              <a:ext uri="{FF2B5EF4-FFF2-40B4-BE49-F238E27FC236}">
                <a16:creationId xmlns:a16="http://schemas.microsoft.com/office/drawing/2014/main" id="{10F41AD6-F1D4-5D40-BF69-263742B5E9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43305"/>
          <a:stretch/>
        </p:blipFill>
        <p:spPr bwMode="auto">
          <a:xfrm>
            <a:off x="20" y="2292876"/>
            <a:ext cx="4064292" cy="228127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Why some police officers stood with protesters outraged over George Floyd's  death - ABC News">
            <a:extLst>
              <a:ext uri="{FF2B5EF4-FFF2-40B4-BE49-F238E27FC236}">
                <a16:creationId xmlns:a16="http://schemas.microsoft.com/office/drawing/2014/main" id="{6AC32BB8-019D-264E-97D6-D131459690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86"/>
          <a:stretch/>
        </p:blipFill>
        <p:spPr bwMode="auto">
          <a:xfrm>
            <a:off x="3" y="4585734"/>
            <a:ext cx="4061141" cy="2272267"/>
          </a:xfrm>
          <a:prstGeom prst="rect">
            <a:avLst/>
          </a:prstGeom>
          <a:noFill/>
          <a:extLst>
            <a:ext uri="{909E8E84-426E-40DD-AFC4-6F175D3DCCD1}">
              <a14:hiddenFill xmlns:a14="http://schemas.microsoft.com/office/drawing/2010/main">
                <a:solidFill>
                  <a:srgbClr val="FFFFFF"/>
                </a:solidFill>
              </a14:hiddenFill>
            </a:ext>
          </a:extLst>
        </p:spPr>
      </p:pic>
      <p:sp>
        <p:nvSpPr>
          <p:cNvPr id="8206" name="Rectangle 8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15E118-B207-4947-87EA-303C91607265}"/>
              </a:ext>
            </a:extLst>
          </p:cNvPr>
          <p:cNvSpPr>
            <a:spLocks noGrp="1"/>
          </p:cNvSpPr>
          <p:nvPr>
            <p:ph type="title"/>
          </p:nvPr>
        </p:nvSpPr>
        <p:spPr>
          <a:xfrm>
            <a:off x="4657256" y="2916520"/>
            <a:ext cx="6465287" cy="2309364"/>
          </a:xfrm>
        </p:spPr>
        <p:txBody>
          <a:bodyPr vert="horz" lIns="91440" tIns="45720" rIns="91440" bIns="45720" rtlCol="0" anchor="b">
            <a:normAutofit fontScale="90000"/>
          </a:bodyPr>
          <a:lstStyle/>
          <a:p>
            <a:pPr>
              <a:spcAft>
                <a:spcPts val="600"/>
              </a:spcAft>
            </a:pPr>
            <a:r>
              <a:rPr lang="en-US" sz="4800" dirty="0">
                <a:solidFill>
                  <a:schemeClr val="bg1"/>
                </a:solidFill>
              </a:rPr>
              <a:t>Lack of access to lawmakers.</a:t>
            </a:r>
            <a:br>
              <a:rPr lang="en-US" sz="4800" dirty="0">
                <a:solidFill>
                  <a:schemeClr val="bg1"/>
                </a:solidFill>
              </a:rPr>
            </a:br>
            <a:r>
              <a:rPr lang="en-US" sz="4800" dirty="0">
                <a:solidFill>
                  <a:schemeClr val="bg1"/>
                </a:solidFill>
              </a:rPr>
              <a:t> </a:t>
            </a:r>
            <a:br>
              <a:rPr lang="en-US" sz="4800" dirty="0">
                <a:solidFill>
                  <a:schemeClr val="bg1"/>
                </a:solidFill>
              </a:rPr>
            </a:br>
            <a:r>
              <a:rPr lang="en-US" sz="4800" dirty="0">
                <a:solidFill>
                  <a:schemeClr val="bg1"/>
                </a:solidFill>
              </a:rPr>
              <a:t>Regular engagement with law enforcement.</a:t>
            </a:r>
          </a:p>
        </p:txBody>
      </p:sp>
      <p:cxnSp>
        <p:nvCxnSpPr>
          <p:cNvPr id="8207" name="Straight Connector 8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08" name="Straight Connector 8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209" name="Straight Connector 8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0" name="Picture 2" descr="Treatment Advocacy Center">
            <a:extLst>
              <a:ext uri="{FF2B5EF4-FFF2-40B4-BE49-F238E27FC236}">
                <a16:creationId xmlns:a16="http://schemas.microsoft.com/office/drawing/2014/main" id="{4F47347C-CE46-0A4C-94A1-3B8C8334EC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0725" y="5543549"/>
            <a:ext cx="786149" cy="1036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9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136">
            <a:extLst>
              <a:ext uri="{FF2B5EF4-FFF2-40B4-BE49-F238E27FC236}">
                <a16:creationId xmlns:a16="http://schemas.microsoft.com/office/drawing/2014/main" id="{F29C2C85-1492-463C-B805-3FD3FCE93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23" name="Group 138">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9224" name="Straight Connector 139">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225" name="Rectangle 140">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3" name="Rectangle 142">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9A91BF-15F8-FC45-B3FA-A5005EE3E319}"/>
              </a:ext>
            </a:extLst>
          </p:cNvPr>
          <p:cNvSpPr>
            <a:spLocks noGrp="1"/>
          </p:cNvSpPr>
          <p:nvPr>
            <p:ph type="title"/>
          </p:nvPr>
        </p:nvSpPr>
        <p:spPr>
          <a:xfrm>
            <a:off x="1057080" y="3731085"/>
            <a:ext cx="10071536" cy="1788001"/>
          </a:xfrm>
        </p:spPr>
        <p:txBody>
          <a:bodyPr vert="horz" lIns="91440" tIns="45720" rIns="91440" bIns="45720" rtlCol="0" anchor="b">
            <a:normAutofit fontScale="90000"/>
          </a:bodyPr>
          <a:lstStyle/>
          <a:p>
            <a:pPr algn="ctr"/>
            <a:r>
              <a:rPr lang="en-US" sz="5200" kern="1200" dirty="0">
                <a:solidFill>
                  <a:schemeClr val="tx1"/>
                </a:solidFill>
                <a:latin typeface="+mj-lt"/>
                <a:ea typeface="+mj-ea"/>
                <a:cs typeface="+mj-cs"/>
              </a:rPr>
              <a:t>When Race and SMI collide</a:t>
            </a:r>
            <a:br>
              <a:rPr lang="en-US" sz="5200" kern="1200" dirty="0">
                <a:solidFill>
                  <a:schemeClr val="tx1"/>
                </a:solidFill>
                <a:latin typeface="+mj-lt"/>
                <a:ea typeface="+mj-ea"/>
                <a:cs typeface="+mj-cs"/>
              </a:rPr>
            </a:br>
            <a:r>
              <a:rPr lang="en-US" sz="5200" kern="1200" dirty="0">
                <a:solidFill>
                  <a:schemeClr val="tx1"/>
                </a:solidFill>
                <a:latin typeface="+mj-lt"/>
                <a:ea typeface="+mj-ea"/>
                <a:cs typeface="+mj-cs"/>
              </a:rPr>
              <a:t>which officers fill this untenable space?</a:t>
            </a:r>
          </a:p>
        </p:txBody>
      </p:sp>
      <p:sp>
        <p:nvSpPr>
          <p:cNvPr id="3" name="Text Placeholder 2">
            <a:extLst>
              <a:ext uri="{FF2B5EF4-FFF2-40B4-BE49-F238E27FC236}">
                <a16:creationId xmlns:a16="http://schemas.microsoft.com/office/drawing/2014/main" id="{351257CD-DD5C-E346-86A8-6A895B9D7A7C}"/>
              </a:ext>
            </a:extLst>
          </p:cNvPr>
          <p:cNvSpPr>
            <a:spLocks noGrp="1"/>
          </p:cNvSpPr>
          <p:nvPr>
            <p:ph type="body" idx="1"/>
          </p:nvPr>
        </p:nvSpPr>
        <p:spPr>
          <a:xfrm>
            <a:off x="897717" y="5979557"/>
            <a:ext cx="10071536" cy="448377"/>
          </a:xfrm>
        </p:spPr>
        <p:txBody>
          <a:bodyPr vert="horz" lIns="91440" tIns="45720" rIns="91440" bIns="45720" rtlCol="0" anchor="t">
            <a:normAutofit/>
          </a:bodyPr>
          <a:lstStyle/>
          <a:p>
            <a:pPr algn="ctr"/>
            <a:r>
              <a:rPr lang="en-US" sz="2000" kern="1200" dirty="0">
                <a:solidFill>
                  <a:schemeClr val="tx1"/>
                </a:solidFill>
                <a:latin typeface="+mn-lt"/>
                <a:ea typeface="+mn-ea"/>
                <a:cs typeface="+mn-cs"/>
              </a:rPr>
              <a:t>Mental Health Crisis</a:t>
            </a:r>
          </a:p>
        </p:txBody>
      </p:sp>
      <p:pic>
        <p:nvPicPr>
          <p:cNvPr id="9218" name="Picture 2" descr="Officer who shot Anthony Hill, Moncks Corner veteran with PTSD, not guilty  of murder | WCIV">
            <a:extLst>
              <a:ext uri="{FF2B5EF4-FFF2-40B4-BE49-F238E27FC236}">
                <a16:creationId xmlns:a16="http://schemas.microsoft.com/office/drawing/2014/main" id="{737DB77B-E707-F84D-A84F-65A703B822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30" r="1" b="1"/>
          <a:stretch/>
        </p:blipFill>
        <p:spPr bwMode="auto">
          <a:xfrm>
            <a:off x="897717" y="621323"/>
            <a:ext cx="5069590" cy="30248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ll That Death in His Life': Daniel Prude's Tragic Journey to Rochester -  The New York Times">
            <a:extLst>
              <a:ext uri="{FF2B5EF4-FFF2-40B4-BE49-F238E27FC236}">
                <a16:creationId xmlns:a16="http://schemas.microsoft.com/office/drawing/2014/main" id="{821E8B6F-A6E6-594F-ACC3-3DA6707FAE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186" r="-1" b="40088"/>
          <a:stretch/>
        </p:blipFill>
        <p:spPr bwMode="auto">
          <a:xfrm>
            <a:off x="6228507" y="621323"/>
            <a:ext cx="5065776" cy="30248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Treatment Advocacy Center">
            <a:extLst>
              <a:ext uri="{FF2B5EF4-FFF2-40B4-BE49-F238E27FC236}">
                <a16:creationId xmlns:a16="http://schemas.microsoft.com/office/drawing/2014/main" id="{86418D6A-570C-7140-8E56-F59E2ED91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5637" y="5296578"/>
            <a:ext cx="1052780" cy="138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49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nvGraphicFramePr>
        <p:xfrm>
          <a:off x="2195994" y="20097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13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E00F1-BFE6-4041-97A7-F95713F93C1C}"/>
              </a:ext>
            </a:extLst>
          </p:cNvPr>
          <p:cNvSpPr>
            <a:spLocks noGrp="1"/>
          </p:cNvSpPr>
          <p:nvPr>
            <p:ph type="title"/>
          </p:nvPr>
        </p:nvSpPr>
        <p:spPr>
          <a:xfrm>
            <a:off x="546351" y="433545"/>
            <a:ext cx="11139854" cy="930447"/>
          </a:xfrm>
        </p:spPr>
        <p:txBody>
          <a:bodyPr vert="horz" lIns="91440" tIns="45720" rIns="91440" bIns="45720" rtlCol="0" anchor="b">
            <a:normAutofit fontScale="90000"/>
          </a:bodyPr>
          <a:lstStyle/>
          <a:p>
            <a:pPr algn="ctr"/>
            <a:br>
              <a:rPr lang="en-US" sz="1400">
                <a:solidFill>
                  <a:srgbClr val="FFFFFF"/>
                </a:solidFill>
              </a:rPr>
            </a:br>
            <a:br>
              <a:rPr lang="en-US" sz="1400">
                <a:solidFill>
                  <a:srgbClr val="FFFFFF"/>
                </a:solidFill>
              </a:rPr>
            </a:br>
            <a:br>
              <a:rPr lang="en-US" sz="1400">
                <a:solidFill>
                  <a:srgbClr val="FFFFFF"/>
                </a:solidFill>
              </a:rPr>
            </a:br>
            <a:br>
              <a:rPr lang="en-US" sz="1400">
                <a:solidFill>
                  <a:srgbClr val="FFFFFF"/>
                </a:solidFill>
              </a:rPr>
            </a:br>
            <a:br>
              <a:rPr lang="en-US" sz="1400">
                <a:solidFill>
                  <a:srgbClr val="FFFFFF"/>
                </a:solidFill>
              </a:rPr>
            </a:br>
            <a:endParaRPr lang="en-US" sz="1400">
              <a:solidFill>
                <a:srgbClr val="FFFFFF"/>
              </a:solidFill>
            </a:endParaRPr>
          </a:p>
        </p:txBody>
      </p:sp>
      <p:cxnSp>
        <p:nvCxnSpPr>
          <p:cNvPr id="38" name="Straight Connector 3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2" descr="Figure 4.">
            <a:extLst>
              <a:ext uri="{FF2B5EF4-FFF2-40B4-BE49-F238E27FC236}">
                <a16:creationId xmlns:a16="http://schemas.microsoft.com/office/drawing/2014/main" id="{3967180E-598A-AF44-97A2-41D63B7333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88" r="1" b="5607"/>
          <a:stretch/>
        </p:blipFill>
        <p:spPr bwMode="auto">
          <a:xfrm>
            <a:off x="331567" y="2427002"/>
            <a:ext cx="5455917" cy="399726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Picture 2" descr="The Attempted Assassination of President Reagan - Historical Society of the  D.C. Circuit">
            <a:extLst>
              <a:ext uri="{FF2B5EF4-FFF2-40B4-BE49-F238E27FC236}">
                <a16:creationId xmlns:a16="http://schemas.microsoft.com/office/drawing/2014/main" id="{F84CBB02-B030-854F-BE5D-CB025307A7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4013"/>
          <a:stretch/>
        </p:blipFill>
        <p:spPr bwMode="auto">
          <a:xfrm>
            <a:off x="6445073" y="2428620"/>
            <a:ext cx="5455917" cy="39940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55E226-8B0F-8F4F-AFC9-17723C0F0B4E}"/>
              </a:ext>
            </a:extLst>
          </p:cNvPr>
          <p:cNvSpPr txBox="1"/>
          <p:nvPr/>
        </p:nvSpPr>
        <p:spPr>
          <a:xfrm>
            <a:off x="2758978" y="625314"/>
            <a:ext cx="6414053" cy="523220"/>
          </a:xfrm>
          <a:prstGeom prst="rect">
            <a:avLst/>
          </a:prstGeom>
          <a:noFill/>
        </p:spPr>
        <p:txBody>
          <a:bodyPr wrap="square" rtlCol="0">
            <a:spAutoFit/>
          </a:bodyPr>
          <a:lstStyle/>
          <a:p>
            <a:pPr algn="ctr"/>
            <a:r>
              <a:rPr lang="en-US" sz="2800" dirty="0">
                <a:solidFill>
                  <a:schemeClr val="bg1"/>
                </a:solidFill>
              </a:rPr>
              <a:t>Legally Created Untenable Space</a:t>
            </a:r>
          </a:p>
        </p:txBody>
      </p:sp>
    </p:spTree>
    <p:extLst>
      <p:ext uri="{BB962C8B-B14F-4D97-AF65-F5344CB8AC3E}">
        <p14:creationId xmlns:p14="http://schemas.microsoft.com/office/powerpoint/2010/main" val="1578013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E00F1-BFE6-4041-97A7-F95713F93C1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3600" dirty="0"/>
              <a:t>C</a:t>
            </a:r>
            <a:r>
              <a:rPr lang="en-US" sz="3600" kern="1200" dirty="0">
                <a:solidFill>
                  <a:schemeClr val="tx1"/>
                </a:solidFill>
                <a:latin typeface="+mj-lt"/>
                <a:ea typeface="+mj-ea"/>
                <a:cs typeface="+mj-cs"/>
              </a:rPr>
              <a:t>ommunity Mental </a:t>
            </a:r>
            <a:r>
              <a:rPr lang="en-US" sz="3600" dirty="0"/>
              <a:t>H</a:t>
            </a:r>
            <a:r>
              <a:rPr lang="en-US" sz="3600" kern="1200" dirty="0">
                <a:solidFill>
                  <a:schemeClr val="tx1"/>
                </a:solidFill>
                <a:latin typeface="+mj-lt"/>
                <a:ea typeface="+mj-ea"/>
                <a:cs typeface="+mj-cs"/>
              </a:rPr>
              <a:t>ealth </a:t>
            </a:r>
            <a:r>
              <a:rPr lang="en-US" sz="3600" dirty="0"/>
              <a:t>C</a:t>
            </a:r>
            <a:r>
              <a:rPr lang="en-US" sz="3600" kern="1200" dirty="0">
                <a:solidFill>
                  <a:schemeClr val="tx1"/>
                </a:solidFill>
                <a:latin typeface="+mj-lt"/>
                <a:ea typeface="+mj-ea"/>
                <a:cs typeface="+mj-cs"/>
              </a:rPr>
              <a:t>en­ters (CMHC) Movement of 1963</a:t>
            </a:r>
            <a:br>
              <a:rPr lang="en-US" sz="2300" kern="1200" dirty="0">
                <a:solidFill>
                  <a:schemeClr val="tx1"/>
                </a:solidFill>
                <a:latin typeface="+mj-lt"/>
                <a:ea typeface="+mj-ea"/>
                <a:cs typeface="+mj-cs"/>
              </a:rPr>
            </a:br>
            <a:br>
              <a:rPr lang="en-US" sz="2300" kern="1200" dirty="0">
                <a:solidFill>
                  <a:schemeClr val="tx1"/>
                </a:solidFill>
                <a:latin typeface="+mj-lt"/>
                <a:ea typeface="+mj-ea"/>
                <a:cs typeface="+mj-cs"/>
              </a:rPr>
            </a:br>
            <a:endParaRPr lang="en-US" sz="23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934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uller in garden-2">
            <a:extLst>
              <a:ext uri="{FF2B5EF4-FFF2-40B4-BE49-F238E27FC236}">
                <a16:creationId xmlns:a16="http://schemas.microsoft.com/office/drawing/2014/main" id="{11CDB2C7-AA26-FB47-83E8-EBFA00515D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 t="5780" r="17862"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DE00F1-BFE6-4041-97A7-F95713F93C1C}"/>
              </a:ext>
            </a:extLst>
          </p:cNvPr>
          <p:cNvSpPr>
            <a:spLocks noGrp="1"/>
          </p:cNvSpPr>
          <p:nvPr>
            <p:ph type="title"/>
          </p:nvPr>
        </p:nvSpPr>
        <p:spPr>
          <a:xfrm>
            <a:off x="477980" y="1122363"/>
            <a:ext cx="5618019" cy="3204134"/>
          </a:xfrm>
        </p:spPr>
        <p:txBody>
          <a:bodyPr vert="horz" lIns="91440" tIns="45720" rIns="91440" bIns="45720" rtlCol="0" anchor="b">
            <a:normAutofit fontScale="90000"/>
          </a:bodyPr>
          <a:lstStyle/>
          <a:p>
            <a:br>
              <a:rPr lang="en-US" sz="2000" dirty="0"/>
            </a:br>
            <a:br>
              <a:rPr lang="en-US" sz="2000" dirty="0"/>
            </a:br>
            <a:br>
              <a:rPr lang="en-US" sz="2000" dirty="0"/>
            </a:br>
            <a:br>
              <a:rPr lang="en-US" sz="2000" dirty="0"/>
            </a:br>
            <a:r>
              <a:rPr lang="en-US" sz="2000" dirty="0"/>
              <a:t>“Nobody on the commit­tee understood the role of state hos­pitals and explained to the members that these hospitals played a role “in protecting the public, and in protecting mentally ill individuals from being victimized or becoming homeless,” (p 45) or their function “as asylums in the original sense of the term” (p 45). No study examined what would happen after emptying state hospitals. </a:t>
            </a:r>
            <a:br>
              <a:rPr lang="en-US" sz="1200" dirty="0"/>
            </a:br>
            <a:br>
              <a:rPr lang="en-US" sz="1200" dirty="0"/>
            </a:br>
            <a:r>
              <a:rPr lang="en-US" sz="1200" dirty="0"/>
              <a:t>Dr. Torrey, American Psychosis</a:t>
            </a:r>
            <a:br>
              <a:rPr lang="en-US" sz="1200" dirty="0"/>
            </a:br>
            <a:endParaRPr lang="en-US" sz="1200" dirty="0"/>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54548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262C87B-205C-4719-AC60-AF13E94F1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22626"/>
            <a:ext cx="5772560" cy="6212748"/>
          </a:xfrm>
          <a:custGeom>
            <a:avLst/>
            <a:gdLst>
              <a:gd name="connsiteX0" fmla="*/ 0 w 5772560"/>
              <a:gd name="connsiteY0" fmla="*/ 0 h 6212748"/>
              <a:gd name="connsiteX1" fmla="*/ 1448661 w 5772560"/>
              <a:gd name="connsiteY1" fmla="*/ 0 h 6212748"/>
              <a:gd name="connsiteX2" fmla="*/ 1940557 w 5772560"/>
              <a:gd name="connsiteY2" fmla="*/ 0 h 6212748"/>
              <a:gd name="connsiteX3" fmla="*/ 5772560 w 5772560"/>
              <a:gd name="connsiteY3" fmla="*/ 0 h 6212748"/>
              <a:gd name="connsiteX4" fmla="*/ 5772560 w 5772560"/>
              <a:gd name="connsiteY4" fmla="*/ 2864954 h 6212748"/>
              <a:gd name="connsiteX5" fmla="*/ 2329115 w 5772560"/>
              <a:gd name="connsiteY5" fmla="*/ 6212748 h 6212748"/>
              <a:gd name="connsiteX6" fmla="*/ 1940557 w 5772560"/>
              <a:gd name="connsiteY6" fmla="*/ 6212748 h 6212748"/>
              <a:gd name="connsiteX7" fmla="*/ 1448661 w 5772560"/>
              <a:gd name="connsiteY7" fmla="*/ 6212748 h 6212748"/>
              <a:gd name="connsiteX8" fmla="*/ 0 w 5772560"/>
              <a:gd name="connsiteY8"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560" h="6212748">
                <a:moveTo>
                  <a:pt x="0" y="0"/>
                </a:moveTo>
                <a:lnTo>
                  <a:pt x="1448661" y="0"/>
                </a:lnTo>
                <a:lnTo>
                  <a:pt x="1940557" y="0"/>
                </a:lnTo>
                <a:lnTo>
                  <a:pt x="5772560" y="0"/>
                </a:lnTo>
                <a:lnTo>
                  <a:pt x="5772560" y="2864954"/>
                </a:lnTo>
                <a:lnTo>
                  <a:pt x="2329115" y="6212748"/>
                </a:lnTo>
                <a:lnTo>
                  <a:pt x="1940557" y="6212748"/>
                </a:lnTo>
                <a:lnTo>
                  <a:pt x="1448661"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14123F1-1A8B-9E41-A89E-D90E97598BA5}"/>
              </a:ext>
            </a:extLst>
          </p:cNvPr>
          <p:cNvSpPr/>
          <p:nvPr/>
        </p:nvSpPr>
        <p:spPr>
          <a:xfrm>
            <a:off x="1259439" y="1407291"/>
            <a:ext cx="4613189" cy="1477328"/>
          </a:xfrm>
          <a:prstGeom prst="rect">
            <a:avLst/>
          </a:prstGeom>
        </p:spPr>
        <p:txBody>
          <a:bodyPr wrap="square">
            <a:spAutoFit/>
          </a:bodyPr>
          <a:lstStyle/>
          <a:p>
            <a:r>
              <a:rPr lang="en-US" dirty="0">
                <a:latin typeface="Open Sans"/>
              </a:rPr>
              <a:t>The Treatment Advocacy Center is a national 501(c)3 nonprofit organization dedicated to eliminating legal and other barriers to the timely and effective treatment of severe mental illness. </a:t>
            </a:r>
            <a:endParaRPr lang="en-US" dirty="0"/>
          </a:p>
        </p:txBody>
      </p:sp>
      <p:pic>
        <p:nvPicPr>
          <p:cNvPr id="8" name="Picture 2" descr="Treatment Advocacy Center">
            <a:extLst>
              <a:ext uri="{FF2B5EF4-FFF2-40B4-BE49-F238E27FC236}">
                <a16:creationId xmlns:a16="http://schemas.microsoft.com/office/drawing/2014/main" id="{03E55923-4103-004E-94CC-9D8586BC1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20" y="1775601"/>
            <a:ext cx="2032000"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1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2" descr="Even with large crowds and extreme heat, a peaceful 9th day of George Floyd  protests in DC | WTOP">
            <a:extLst>
              <a:ext uri="{FF2B5EF4-FFF2-40B4-BE49-F238E27FC236}">
                <a16:creationId xmlns:a16="http://schemas.microsoft.com/office/drawing/2014/main" id="{8B049083-E658-B04C-AA39-DBCE91FF27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2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0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32" name="Picture 4" descr="America more divided now, than at any time since Civil War">
            <a:extLst>
              <a:ext uri="{FF2B5EF4-FFF2-40B4-BE49-F238E27FC236}">
                <a16:creationId xmlns:a16="http://schemas.microsoft.com/office/drawing/2014/main" id="{07BF80E9-84A0-374E-8CED-7081F1EEF7B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11972" r="1" b="15657"/>
          <a:stretch/>
        </p:blipFill>
        <p:spPr bwMode="auto">
          <a:xfrm>
            <a:off x="4547937" y="-5"/>
            <a:ext cx="7644062" cy="3681406"/>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etition · Homework violates the 13th Amendment · Change.org">
            <a:extLst>
              <a:ext uri="{FF2B5EF4-FFF2-40B4-BE49-F238E27FC236}">
                <a16:creationId xmlns:a16="http://schemas.microsoft.com/office/drawing/2014/main" id="{0CBA8B33-4882-8246-8935-73ECE32046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23" r="-1" b="13269"/>
          <a:stretch/>
        </p:blipFill>
        <p:spPr bwMode="auto">
          <a:xfrm>
            <a:off x="4547936" y="3619313"/>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512F48B-DCB6-264E-9FC6-5C8540913018}"/>
              </a:ext>
            </a:extLst>
          </p:cNvPr>
          <p:cNvSpPr txBox="1"/>
          <p:nvPr/>
        </p:nvSpPr>
        <p:spPr>
          <a:xfrm>
            <a:off x="838200" y="1115219"/>
            <a:ext cx="6882114"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kern="1200" dirty="0">
                <a:solidFill>
                  <a:schemeClr val="bg1"/>
                </a:solidFill>
                <a:latin typeface="+mj-lt"/>
                <a:ea typeface="+mj-ea"/>
                <a:cs typeface="+mj-cs"/>
              </a:rPr>
              <a:t>Liberty v Untenable Space</a:t>
            </a:r>
          </a:p>
          <a:p>
            <a:pPr>
              <a:lnSpc>
                <a:spcPct val="90000"/>
              </a:lnSpc>
              <a:spcBef>
                <a:spcPct val="0"/>
              </a:spcBef>
              <a:spcAft>
                <a:spcPts val="600"/>
              </a:spcAft>
            </a:pPr>
            <a:r>
              <a:rPr lang="en-US" sz="5000" dirty="0">
                <a:solidFill>
                  <a:schemeClr val="bg1"/>
                </a:solidFill>
                <a:latin typeface="+mj-lt"/>
                <a:ea typeface="+mj-ea"/>
                <a:cs typeface="+mj-cs"/>
              </a:rPr>
              <a:t>13</a:t>
            </a:r>
            <a:r>
              <a:rPr lang="en-US" sz="5000" baseline="30000" dirty="0">
                <a:solidFill>
                  <a:schemeClr val="bg1"/>
                </a:solidFill>
                <a:latin typeface="+mj-lt"/>
                <a:ea typeface="+mj-ea"/>
                <a:cs typeface="+mj-cs"/>
              </a:rPr>
              <a:t>th</a:t>
            </a:r>
            <a:r>
              <a:rPr lang="en-US" sz="5000" dirty="0">
                <a:solidFill>
                  <a:schemeClr val="bg1"/>
                </a:solidFill>
                <a:latin typeface="+mj-lt"/>
                <a:ea typeface="+mj-ea"/>
                <a:cs typeface="+mj-cs"/>
              </a:rPr>
              <a:t> Amendment</a:t>
            </a:r>
            <a:endParaRPr lang="en-US" sz="5000" kern="1200" dirty="0">
              <a:solidFill>
                <a:schemeClr val="bg1"/>
              </a:solidFill>
              <a:latin typeface="+mj-lt"/>
              <a:ea typeface="+mj-ea"/>
              <a:cs typeface="+mj-cs"/>
            </a:endParaRPr>
          </a:p>
        </p:txBody>
      </p:sp>
      <p:cxnSp>
        <p:nvCxnSpPr>
          <p:cNvPr id="194" name="Straight Connector 193">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6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292B89F-E033-B44D-AE71-911D921E17A7}"/>
              </a:ext>
            </a:extLst>
          </p:cNvPr>
          <p:cNvSpPr txBox="1"/>
          <p:nvPr/>
        </p:nvSpPr>
        <p:spPr>
          <a:xfrm>
            <a:off x="4603468" y="4741948"/>
            <a:ext cx="6829520" cy="86203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500" dirty="0">
                <a:solidFill>
                  <a:srgbClr val="FFFFFF"/>
                </a:solidFill>
                <a:latin typeface="+mj-lt"/>
                <a:ea typeface="+mj-ea"/>
                <a:cs typeface="+mj-cs"/>
              </a:rPr>
              <a:t>Liberty v Untenable Space</a:t>
            </a:r>
          </a:p>
          <a:p>
            <a:pPr>
              <a:lnSpc>
                <a:spcPct val="90000"/>
              </a:lnSpc>
              <a:spcBef>
                <a:spcPct val="0"/>
              </a:spcBef>
              <a:spcAft>
                <a:spcPts val="600"/>
              </a:spcAft>
            </a:pPr>
            <a:r>
              <a:rPr lang="en-US" sz="2500" kern="1200" dirty="0">
                <a:solidFill>
                  <a:srgbClr val="FFFFFF"/>
                </a:solidFill>
                <a:latin typeface="+mj-lt"/>
                <a:ea typeface="+mj-ea"/>
                <a:cs typeface="+mj-cs"/>
              </a:rPr>
              <a:t>Civil Rights Act 1964</a:t>
            </a:r>
          </a:p>
        </p:txBody>
      </p:sp>
      <p:pic>
        <p:nvPicPr>
          <p:cNvPr id="16392" name="Picture 8" descr="Ella Baker - Wikipedia">
            <a:extLst>
              <a:ext uri="{FF2B5EF4-FFF2-40B4-BE49-F238E27FC236}">
                <a16:creationId xmlns:a16="http://schemas.microsoft.com/office/drawing/2014/main" id="{EDECA11E-7D42-3B48-8F60-35AECF732A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5" r="2" b="2466"/>
          <a:stretch/>
        </p:blipFill>
        <p:spPr bwMode="auto">
          <a:xfrm>
            <a:off x="317636" y="321734"/>
            <a:ext cx="3797570" cy="2010551"/>
          </a:xfrm>
          <a:prstGeom prst="rect">
            <a:avLst/>
          </a:prstGeom>
          <a:extLst>
            <a:ext uri="{909E8E84-426E-40DD-AFC4-6F175D3DCCD1}">
              <a14:hiddenFill xmlns:a14="http://schemas.microsoft.com/office/drawing/2010/main">
                <a:solidFill>
                  <a:srgbClr val="FFFFFF"/>
                </a:solidFill>
              </a14:hiddenFill>
            </a:ext>
          </a:extLst>
        </p:spPr>
      </p:pic>
      <p:pic>
        <p:nvPicPr>
          <p:cNvPr id="16394" name="Picture 10" descr="In Newly Found Audio, A Forgotten Civil Rights Leader Says Coming Out 'Was  An Absolute Necessity' | WAMU">
            <a:extLst>
              <a:ext uri="{FF2B5EF4-FFF2-40B4-BE49-F238E27FC236}">
                <a16:creationId xmlns:a16="http://schemas.microsoft.com/office/drawing/2014/main" id="{C7F83DB3-6F16-7341-9FD6-D18C612A88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74" r="36283" b="-1"/>
          <a:stretch/>
        </p:blipFill>
        <p:spPr bwMode="auto">
          <a:xfrm>
            <a:off x="4202549" y="321732"/>
            <a:ext cx="3793472" cy="4111323"/>
          </a:xfrm>
          <a:prstGeom prst="rect">
            <a:avLst/>
          </a:prstGeom>
          <a:extLst>
            <a:ext uri="{909E8E84-426E-40DD-AFC4-6F175D3DCCD1}">
              <a14:hiddenFill xmlns:a14="http://schemas.microsoft.com/office/drawing/2010/main">
                <a:solidFill>
                  <a:srgbClr val="FFFFFF"/>
                </a:solidFill>
              </a14:hiddenFill>
            </a:ext>
          </a:extLst>
        </p:spPr>
      </p:pic>
      <p:pic>
        <p:nvPicPr>
          <p:cNvPr id="16396" name="Picture 12" descr="Policing The Police': How The Black Panthers Got Their Start | WGLT">
            <a:extLst>
              <a:ext uri="{FF2B5EF4-FFF2-40B4-BE49-F238E27FC236}">
                <a16:creationId xmlns:a16="http://schemas.microsoft.com/office/drawing/2014/main" id="{981700ED-36BC-EF4A-991A-0B4BA157D0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5782"/>
          <a:stretch/>
        </p:blipFill>
        <p:spPr bwMode="auto">
          <a:xfrm>
            <a:off x="8086176" y="321733"/>
            <a:ext cx="3797984" cy="2010552"/>
          </a:xfrm>
          <a:prstGeom prst="rect">
            <a:avLst/>
          </a:prstGeom>
          <a:extLst>
            <a:ext uri="{909E8E84-426E-40DD-AFC4-6F175D3DCCD1}">
              <a14:hiddenFill xmlns:a14="http://schemas.microsoft.com/office/drawing/2010/main">
                <a:solidFill>
                  <a:srgbClr val="FFFFFF"/>
                </a:solidFill>
              </a14:hiddenFill>
            </a:ext>
          </a:extLst>
        </p:spPr>
      </p:pic>
      <p:pic>
        <p:nvPicPr>
          <p:cNvPr id="16386" name="Picture 2" descr="Public Opinion on Civil Rights: Reflections on the Civil Rights Act of 1964  blog | Roper Center for Public Opinion Research">
            <a:extLst>
              <a:ext uri="{FF2B5EF4-FFF2-40B4-BE49-F238E27FC236}">
                <a16:creationId xmlns:a16="http://schemas.microsoft.com/office/drawing/2014/main" id="{CBD07CD7-C628-DE49-B7EC-C348094EF19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29153"/>
          <a:stretch/>
        </p:blipFill>
        <p:spPr bwMode="auto">
          <a:xfrm>
            <a:off x="317634" y="2422097"/>
            <a:ext cx="3794760" cy="2013804"/>
          </a:xfrm>
          <a:prstGeom prst="rect">
            <a:avLst/>
          </a:prstGeom>
          <a:extLst>
            <a:ext uri="{909E8E84-426E-40DD-AFC4-6F175D3DCCD1}">
              <a14:hiddenFill xmlns:a14="http://schemas.microsoft.com/office/drawing/2010/main">
                <a:solidFill>
                  <a:srgbClr val="FFFFFF"/>
                </a:solidFill>
              </a14:hiddenFill>
            </a:ext>
          </a:extLst>
        </p:spPr>
      </p:pic>
      <p:pic>
        <p:nvPicPr>
          <p:cNvPr id="16398" name="Picture 14" descr="Yuri Kochiyama dies at 93; civil rights activist, friend of Malcolm X - Los  Angeles Times">
            <a:extLst>
              <a:ext uri="{FF2B5EF4-FFF2-40B4-BE49-F238E27FC236}">
                <a16:creationId xmlns:a16="http://schemas.microsoft.com/office/drawing/2014/main" id="{0C8F3BB8-D4DA-844B-832B-57C1484E6F3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761" b="3"/>
          <a:stretch/>
        </p:blipFill>
        <p:spPr bwMode="auto">
          <a:xfrm>
            <a:off x="317634" y="4525716"/>
            <a:ext cx="3794760" cy="2010551"/>
          </a:xfrm>
          <a:prstGeom prst="rect">
            <a:avLst/>
          </a:prstGeom>
          <a:extLst>
            <a:ext uri="{909E8E84-426E-40DD-AFC4-6F175D3DCCD1}">
              <a14:hiddenFill xmlns:a14="http://schemas.microsoft.com/office/drawing/2010/main">
                <a:solidFill>
                  <a:srgbClr val="FFFFFF"/>
                </a:solidFill>
              </a14:hiddenFill>
            </a:ext>
          </a:extLst>
        </p:spPr>
      </p:pic>
      <p:cxnSp>
        <p:nvCxnSpPr>
          <p:cNvPr id="88" name="Straight Connector 87">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14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45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The Negro Motorist Green Book - Wikipedia">
            <a:extLst>
              <a:ext uri="{FF2B5EF4-FFF2-40B4-BE49-F238E27FC236}">
                <a16:creationId xmlns:a16="http://schemas.microsoft.com/office/drawing/2014/main" id="{A92C69F0-26B5-3649-8D67-FBCF6ACFA2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67985" y="1154927"/>
            <a:ext cx="3260934" cy="45481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42FDB5-0278-E846-9A3B-E17215FD571C}"/>
              </a:ext>
            </a:extLst>
          </p:cNvPr>
          <p:cNvSpPr txBox="1"/>
          <p:nvPr/>
        </p:nvSpPr>
        <p:spPr>
          <a:xfrm>
            <a:off x="2545618" y="2014152"/>
            <a:ext cx="2990335" cy="1938992"/>
          </a:xfrm>
          <a:prstGeom prst="rect">
            <a:avLst/>
          </a:prstGeom>
          <a:noFill/>
        </p:spPr>
        <p:txBody>
          <a:bodyPr wrap="square" rtlCol="0">
            <a:spAutoFit/>
          </a:bodyPr>
          <a:lstStyle/>
          <a:p>
            <a:r>
              <a:rPr lang="en-US" sz="2400" dirty="0"/>
              <a:t>Instead of </a:t>
            </a:r>
            <a:r>
              <a:rPr lang="en-US" sz="2400" i="1" dirty="0"/>
              <a:t>living</a:t>
            </a:r>
            <a:r>
              <a:rPr lang="en-US" sz="2400" dirty="0"/>
              <a:t> life, black people </a:t>
            </a:r>
            <a:r>
              <a:rPr lang="en-US" sz="2400" i="1" dirty="0"/>
              <a:t>navigated</a:t>
            </a:r>
            <a:r>
              <a:rPr lang="en-US" sz="2400" dirty="0"/>
              <a:t> </a:t>
            </a:r>
            <a:r>
              <a:rPr lang="en-US" sz="2400" u="sng" dirty="0"/>
              <a:t>legally created</a:t>
            </a:r>
            <a:r>
              <a:rPr lang="en-US" sz="2400" dirty="0"/>
              <a:t> untenable space.</a:t>
            </a:r>
          </a:p>
        </p:txBody>
      </p:sp>
    </p:spTree>
    <p:extLst>
      <p:ext uri="{BB962C8B-B14F-4D97-AF65-F5344CB8AC3E}">
        <p14:creationId xmlns:p14="http://schemas.microsoft.com/office/powerpoint/2010/main" val="17219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0D3D2D5-8E34-D84B-BF73-FFEE97754C1C}"/>
              </a:ext>
            </a:extLst>
          </p:cNvPr>
          <p:cNvSpPr txBox="1"/>
          <p:nvPr/>
        </p:nvSpPr>
        <p:spPr>
          <a:xfrm>
            <a:off x="5021821" y="3812954"/>
            <a:ext cx="6465287" cy="1516014"/>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400" kern="1200" dirty="0">
                <a:solidFill>
                  <a:srgbClr val="FFFFFF"/>
                </a:solidFill>
                <a:latin typeface="+mj-lt"/>
                <a:ea typeface="+mj-ea"/>
                <a:cs typeface="+mj-cs"/>
              </a:rPr>
              <a:t>Attempts to thrive in this untenable space trigger police engagement</a:t>
            </a:r>
            <a:r>
              <a:rPr lang="en-US" sz="3400" dirty="0">
                <a:solidFill>
                  <a:srgbClr val="FFFFFF"/>
                </a:solidFill>
                <a:latin typeface="+mj-lt"/>
                <a:ea typeface="+mj-ea"/>
                <a:cs typeface="+mj-cs"/>
              </a:rPr>
              <a:t> and the daily practice of existence is </a:t>
            </a:r>
            <a:r>
              <a:rPr lang="en-US" sz="3400" dirty="0">
                <a:solidFill>
                  <a:srgbClr val="FF0000"/>
                </a:solidFill>
                <a:latin typeface="+mj-lt"/>
                <a:ea typeface="+mj-ea"/>
                <a:cs typeface="+mj-cs"/>
              </a:rPr>
              <a:t>criminalized</a:t>
            </a:r>
            <a:r>
              <a:rPr lang="en-US" sz="3400" dirty="0">
                <a:solidFill>
                  <a:srgbClr val="FFFFFF"/>
                </a:solidFill>
                <a:latin typeface="+mj-lt"/>
                <a:ea typeface="+mj-ea"/>
                <a:cs typeface="+mj-cs"/>
              </a:rPr>
              <a:t>.</a:t>
            </a:r>
            <a:endParaRPr lang="en-US" sz="3400" kern="1200" dirty="0">
              <a:solidFill>
                <a:srgbClr val="FFFFFF"/>
              </a:solidFill>
              <a:latin typeface="+mj-lt"/>
              <a:ea typeface="+mj-ea"/>
              <a:cs typeface="+mj-cs"/>
            </a:endParaRPr>
          </a:p>
        </p:txBody>
      </p:sp>
      <p:pic>
        <p:nvPicPr>
          <p:cNvPr id="17414" name="Picture 6" descr="1964 Civil Rights Act Fast Facts - CNN">
            <a:extLst>
              <a:ext uri="{FF2B5EF4-FFF2-40B4-BE49-F238E27FC236}">
                <a16:creationId xmlns:a16="http://schemas.microsoft.com/office/drawing/2014/main" id="{43FAAB04-5BB8-7749-B400-4B359C733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0" r="20798" b="3"/>
          <a:stretch/>
        </p:blipFill>
        <p:spPr bwMode="auto">
          <a:xfrm>
            <a:off x="317635" y="321733"/>
            <a:ext cx="4151681" cy="3026834"/>
          </a:xfrm>
          <a:prstGeom prst="rect">
            <a:avLst/>
          </a:prstGeom>
          <a:noFill/>
          <a:effectLst>
            <a:outerShdw blurRad="50800" sx="1000" sy="1000" algn="ctr" rotWithShape="0">
              <a:srgbClr val="000000"/>
            </a:outerShdw>
            <a:reflection endPos="0" dir="5400000" sy="-100000" algn="bl" rotWithShape="0"/>
          </a:effectLst>
          <a:extLst>
            <a:ext uri="{909E8E84-426E-40DD-AFC4-6F175D3DCCD1}">
              <a14:hiddenFill xmlns:a14="http://schemas.microsoft.com/office/drawing/2010/main">
                <a:solidFill>
                  <a:srgbClr val="FFFFFF"/>
                </a:solidFill>
              </a14:hiddenFill>
            </a:ext>
          </a:extLst>
        </p:spPr>
      </p:pic>
      <p:pic>
        <p:nvPicPr>
          <p:cNvPr id="17410" name="Picture 2" descr="Civil Rights Act of 1964 – Part 2">
            <a:extLst>
              <a:ext uri="{FF2B5EF4-FFF2-40B4-BE49-F238E27FC236}">
                <a16:creationId xmlns:a16="http://schemas.microsoft.com/office/drawing/2014/main" id="{AC8E9020-5A58-FA4C-8187-0B89373F78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244"/>
          <a:stretch/>
        </p:blipFill>
        <p:spPr bwMode="auto">
          <a:xfrm>
            <a:off x="4648187" y="285242"/>
            <a:ext cx="3539976" cy="2985818"/>
          </a:xfrm>
          <a:prstGeom prst="rect">
            <a:avLst/>
          </a:prstGeom>
          <a:noFill/>
          <a:effectLst>
            <a:outerShdw sx="1000" sy="1000" algn="ctr" rotWithShape="0">
              <a:srgbClr val="000000"/>
            </a:outerShdw>
            <a:reflection endPos="0" dist="50800" dir="5400000" sy="-100000" algn="bl" rotWithShape="0"/>
          </a:effectLst>
        </p:spPr>
      </p:pic>
      <p:pic>
        <p:nvPicPr>
          <p:cNvPr id="17412" name="Picture 4" descr="AP Explore | Civil Rights Act of 1964 50th Anniversary">
            <a:extLst>
              <a:ext uri="{FF2B5EF4-FFF2-40B4-BE49-F238E27FC236}">
                <a16:creationId xmlns:a16="http://schemas.microsoft.com/office/drawing/2014/main" id="{1BF4C9CE-A0A3-2347-A584-C5D04748A7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0" r="1869" b="-2"/>
          <a:stretch/>
        </p:blipFill>
        <p:spPr bwMode="auto">
          <a:xfrm>
            <a:off x="8348570" y="321734"/>
            <a:ext cx="3535590" cy="2985818"/>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7416" name="Picture 8" descr="Alabama City Remembered as Climactic Battle of Civil Rights Movement -  YouTube">
            <a:extLst>
              <a:ext uri="{FF2B5EF4-FFF2-40B4-BE49-F238E27FC236}">
                <a16:creationId xmlns:a16="http://schemas.microsoft.com/office/drawing/2014/main" id="{5B8075E0-CF0A-5541-8F85-9BD5A1B54E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875"/>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0823D6-5E4D-6740-9AE9-8F25F7EC5F3C}"/>
              </a:ext>
            </a:extLst>
          </p:cNvPr>
          <p:cNvSpPr/>
          <p:nvPr/>
        </p:nvSpPr>
        <p:spPr>
          <a:xfrm>
            <a:off x="307840" y="306331"/>
            <a:ext cx="4241097" cy="369332"/>
          </a:xfrm>
          <a:prstGeom prst="rect">
            <a:avLst/>
          </a:prstGeom>
          <a:solidFill>
            <a:schemeClr val="bg1"/>
          </a:solidFill>
        </p:spPr>
        <p:txBody>
          <a:bodyPr wrap="none">
            <a:spAutoFit/>
          </a:bodyPr>
          <a:lstStyle/>
          <a:p>
            <a:r>
              <a:rPr lang="en-US" dirty="0">
                <a:solidFill>
                  <a:srgbClr val="FF0000"/>
                </a:solidFill>
              </a:rPr>
              <a:t>Limited access to advocates and lawmakers</a:t>
            </a:r>
          </a:p>
        </p:txBody>
      </p:sp>
      <p:sp>
        <p:nvSpPr>
          <p:cNvPr id="5" name="Rectangle 4">
            <a:extLst>
              <a:ext uri="{FF2B5EF4-FFF2-40B4-BE49-F238E27FC236}">
                <a16:creationId xmlns:a16="http://schemas.microsoft.com/office/drawing/2014/main" id="{2E3B408C-BF5D-D348-9AEA-C5B6655623CE}"/>
              </a:ext>
            </a:extLst>
          </p:cNvPr>
          <p:cNvSpPr/>
          <p:nvPr/>
        </p:nvSpPr>
        <p:spPr>
          <a:xfrm>
            <a:off x="8348570" y="321733"/>
            <a:ext cx="3535590" cy="590931"/>
          </a:xfrm>
          <a:prstGeom prst="rect">
            <a:avLst/>
          </a:prstGeom>
          <a:solidFill>
            <a:schemeClr val="bg1"/>
          </a:solidFill>
        </p:spPr>
        <p:txBody>
          <a:bodyPr wrap="square">
            <a:spAutoFit/>
          </a:bodyPr>
          <a:lstStyle/>
          <a:p>
            <a:pPr>
              <a:lnSpc>
                <a:spcPct val="90000"/>
              </a:lnSpc>
              <a:spcAft>
                <a:spcPts val="600"/>
              </a:spcAft>
            </a:pPr>
            <a:r>
              <a:rPr lang="en-US" dirty="0">
                <a:solidFill>
                  <a:srgbClr val="FF0000"/>
                </a:solidFill>
              </a:rPr>
              <a:t>Regular engagement with law enforcement.</a:t>
            </a:r>
          </a:p>
        </p:txBody>
      </p:sp>
      <p:sp>
        <p:nvSpPr>
          <p:cNvPr id="6" name="Rectangle 5">
            <a:extLst>
              <a:ext uri="{FF2B5EF4-FFF2-40B4-BE49-F238E27FC236}">
                <a16:creationId xmlns:a16="http://schemas.microsoft.com/office/drawing/2014/main" id="{B71D4316-19FE-9F4A-97FE-3828CD76B46B}"/>
              </a:ext>
            </a:extLst>
          </p:cNvPr>
          <p:cNvSpPr/>
          <p:nvPr/>
        </p:nvSpPr>
        <p:spPr>
          <a:xfrm>
            <a:off x="400523" y="5637572"/>
            <a:ext cx="3985904" cy="840230"/>
          </a:xfrm>
          <a:prstGeom prst="rect">
            <a:avLst/>
          </a:prstGeom>
          <a:solidFill>
            <a:schemeClr val="bg1"/>
          </a:solidFill>
        </p:spPr>
        <p:txBody>
          <a:bodyPr wrap="square">
            <a:spAutoFit/>
          </a:bodyPr>
          <a:lstStyle/>
          <a:p>
            <a:pPr>
              <a:lnSpc>
                <a:spcPct val="90000"/>
              </a:lnSpc>
              <a:spcAft>
                <a:spcPts val="600"/>
              </a:spcAft>
            </a:pPr>
            <a:r>
              <a:rPr lang="en-US" dirty="0">
                <a:solidFill>
                  <a:srgbClr val="FF0000"/>
                </a:solidFill>
              </a:rPr>
              <a:t>The majority does not experience a problem, as a result there is no problem. The problem is crisis.</a:t>
            </a:r>
          </a:p>
        </p:txBody>
      </p:sp>
    </p:spTree>
    <p:extLst>
      <p:ext uri="{BB962C8B-B14F-4D97-AF65-F5344CB8AC3E}">
        <p14:creationId xmlns:p14="http://schemas.microsoft.com/office/powerpoint/2010/main" val="365107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reatment Advocacy Center">
            <a:extLst>
              <a:ext uri="{FF2B5EF4-FFF2-40B4-BE49-F238E27FC236}">
                <a16:creationId xmlns:a16="http://schemas.microsoft.com/office/drawing/2014/main" id="{6D28D0B9-E19D-4A44-9AB7-8714FD423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 r="3370" b="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AB47E-2EA8-2347-B4C4-C5A610974D08}"/>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dirty="0"/>
              <a:t>Solutions and Next Steps</a:t>
            </a:r>
          </a:p>
        </p:txBody>
      </p:sp>
    </p:spTree>
    <p:extLst>
      <p:ext uri="{BB962C8B-B14F-4D97-AF65-F5344CB8AC3E}">
        <p14:creationId xmlns:p14="http://schemas.microsoft.com/office/powerpoint/2010/main" val="4129601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reatment Advocacy Center">
            <a:extLst>
              <a:ext uri="{FF2B5EF4-FFF2-40B4-BE49-F238E27FC236}">
                <a16:creationId xmlns:a16="http://schemas.microsoft.com/office/drawing/2014/main" id="{6D28D0B9-E19D-4A44-9AB7-8714FD423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 r="3370" b="1"/>
          <a:stretch/>
        </p:blipFill>
        <p:spPr bwMode="auto">
          <a:xfrm>
            <a:off x="621675" y="623275"/>
            <a:ext cx="4032621" cy="560788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AB47E-2EA8-2347-B4C4-C5A610974D08}"/>
              </a:ext>
            </a:extLst>
          </p:cNvPr>
          <p:cNvSpPr>
            <a:spLocks noGrp="1"/>
          </p:cNvSpPr>
          <p:nvPr>
            <p:ph type="title"/>
          </p:nvPr>
        </p:nvSpPr>
        <p:spPr>
          <a:xfrm>
            <a:off x="5275971" y="623275"/>
            <a:ext cx="5799947" cy="5607882"/>
          </a:xfrm>
        </p:spPr>
        <p:txBody>
          <a:bodyPr vert="horz" lIns="91440" tIns="45720" rIns="91440" bIns="45720" rtlCol="0" anchor="b">
            <a:normAutofit fontScale="90000"/>
          </a:bodyPr>
          <a:lstStyle/>
          <a:p>
            <a:r>
              <a:rPr lang="en-US" sz="2800" dirty="0"/>
              <a:t>Break the cycle - Adopt </a:t>
            </a:r>
            <a:r>
              <a:rPr lang="en-US" sz="2800" dirty="0">
                <a:hlinkClick r:id="rId3"/>
              </a:rPr>
              <a:t>policies</a:t>
            </a:r>
            <a:r>
              <a:rPr lang="en-US" sz="2800" dirty="0"/>
              <a:t> that allow for; treatment before tragedy, of sufficient duration with a focus on long-term well-being. </a:t>
            </a:r>
            <a:br>
              <a:rPr lang="en-US" sz="2800" dirty="0"/>
            </a:br>
            <a:br>
              <a:rPr lang="en-US" sz="2800" dirty="0"/>
            </a:br>
            <a:r>
              <a:rPr lang="en-US" sz="2800" dirty="0"/>
              <a:t>Adopt policies that make biased training mandatory and continuous.</a:t>
            </a:r>
            <a:br>
              <a:rPr lang="en-US" sz="2800" dirty="0"/>
            </a:br>
            <a:br>
              <a:rPr lang="en-US" sz="2800" dirty="0"/>
            </a:br>
            <a:r>
              <a:rPr lang="en-US" sz="2800" dirty="0"/>
              <a:t>Support laws and practices that work to take SMI out of the hands of officers as sole responders. </a:t>
            </a:r>
            <a:br>
              <a:rPr lang="en-US" sz="2800" dirty="0"/>
            </a:br>
            <a:br>
              <a:rPr lang="en-US" sz="2800" dirty="0"/>
            </a:br>
            <a:r>
              <a:rPr lang="en-US" sz="2800" dirty="0"/>
              <a:t>Take full responsibility what you </a:t>
            </a:r>
            <a:r>
              <a:rPr lang="en-US" sz="2800" b="1" u="sng" dirty="0">
                <a:solidFill>
                  <a:srgbClr val="FF0000"/>
                </a:solidFill>
              </a:rPr>
              <a:t>love and what you don’t know.</a:t>
            </a:r>
            <a:br>
              <a:rPr lang="en-US" sz="2800" dirty="0"/>
            </a:br>
            <a:endParaRPr lang="en-US" sz="2800" dirty="0"/>
          </a:p>
        </p:txBody>
      </p:sp>
    </p:spTree>
    <p:extLst>
      <p:ext uri="{BB962C8B-B14F-4D97-AF65-F5344CB8AC3E}">
        <p14:creationId xmlns:p14="http://schemas.microsoft.com/office/powerpoint/2010/main" val="408477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E2DC57-A7F4-40DA-AEE9-B1BEB92D86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75" y="625059"/>
            <a:ext cx="6891182" cy="5607882"/>
          </a:xfrm>
          <a:prstGeom prst="rect">
            <a:avLst/>
          </a:pr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99767D25-67B1-034B-B6C7-5CB50E7C11E8}"/>
              </a:ext>
            </a:extLst>
          </p:cNvPr>
          <p:cNvSpPr/>
          <p:nvPr/>
        </p:nvSpPr>
        <p:spPr>
          <a:xfrm>
            <a:off x="1244388" y="1383527"/>
            <a:ext cx="5811555" cy="4175166"/>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3800" kern="1200" dirty="0">
              <a:solidFill>
                <a:schemeClr val="tx1">
                  <a:lumMod val="75000"/>
                  <a:lumOff val="25000"/>
                </a:schemeClr>
              </a:solidFill>
              <a:latin typeface="+mj-lt"/>
              <a:ea typeface="+mj-ea"/>
              <a:cs typeface="+mj-cs"/>
            </a:endParaRPr>
          </a:p>
        </p:txBody>
      </p:sp>
      <p:pic>
        <p:nvPicPr>
          <p:cNvPr id="8" name="Picture 2" descr="Treatment Advocacy Center">
            <a:extLst>
              <a:ext uri="{FF2B5EF4-FFF2-40B4-BE49-F238E27FC236}">
                <a16:creationId xmlns:a16="http://schemas.microsoft.com/office/drawing/2014/main" id="{C1763FC2-C115-A442-B7AB-46D233B0D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670" y="5027750"/>
            <a:ext cx="839158" cy="11066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0F50412-F2C1-1648-9FC1-7E27B4D75A66}"/>
              </a:ext>
            </a:extLst>
          </p:cNvPr>
          <p:cNvSpPr/>
          <p:nvPr/>
        </p:nvSpPr>
        <p:spPr>
          <a:xfrm>
            <a:off x="1244388" y="1978056"/>
            <a:ext cx="9394152" cy="2246769"/>
          </a:xfrm>
          <a:prstGeom prst="rect">
            <a:avLst/>
          </a:prstGeom>
        </p:spPr>
        <p:txBody>
          <a:bodyPr wrap="square">
            <a:spAutoFit/>
          </a:bodyPr>
          <a:lstStyle/>
          <a:p>
            <a:pPr algn="ctr"/>
            <a:endParaRPr lang="en-US" sz="3600" dirty="0">
              <a:solidFill>
                <a:srgbClr val="000000"/>
              </a:solidFill>
              <a:latin typeface="-webkit-standard"/>
            </a:endParaRPr>
          </a:p>
          <a:p>
            <a:pPr algn="ctr"/>
            <a:r>
              <a:rPr lang="en-US" sz="3600" dirty="0">
                <a:solidFill>
                  <a:srgbClr val="000000"/>
                </a:solidFill>
                <a:latin typeface="-webkit-standard"/>
              </a:rPr>
              <a:t>Untenable Space</a:t>
            </a:r>
          </a:p>
          <a:p>
            <a:pPr algn="ctr"/>
            <a:endParaRPr lang="en-US" sz="3600" dirty="0">
              <a:solidFill>
                <a:srgbClr val="000000"/>
              </a:solidFill>
              <a:latin typeface="-webkit-standard"/>
            </a:endParaRPr>
          </a:p>
          <a:p>
            <a:pPr algn="ctr"/>
            <a:r>
              <a:rPr lang="en-US" sz="3200" dirty="0"/>
              <a:t>"We need to think and live and breathe" </a:t>
            </a:r>
            <a:endParaRPr lang="en-US" sz="3200" dirty="0">
              <a:solidFill>
                <a:srgbClr val="000000"/>
              </a:solidFill>
              <a:latin typeface="-webkit-standard"/>
            </a:endParaRPr>
          </a:p>
        </p:txBody>
      </p:sp>
    </p:spTree>
    <p:extLst>
      <p:ext uri="{BB962C8B-B14F-4D97-AF65-F5344CB8AC3E}">
        <p14:creationId xmlns:p14="http://schemas.microsoft.com/office/powerpoint/2010/main" val="201289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262C87B-205C-4719-AC60-AF13E94F1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322626"/>
            <a:ext cx="5772560" cy="6212748"/>
          </a:xfrm>
          <a:custGeom>
            <a:avLst/>
            <a:gdLst>
              <a:gd name="connsiteX0" fmla="*/ 0 w 5772560"/>
              <a:gd name="connsiteY0" fmla="*/ 0 h 6212748"/>
              <a:gd name="connsiteX1" fmla="*/ 1448661 w 5772560"/>
              <a:gd name="connsiteY1" fmla="*/ 0 h 6212748"/>
              <a:gd name="connsiteX2" fmla="*/ 1940557 w 5772560"/>
              <a:gd name="connsiteY2" fmla="*/ 0 h 6212748"/>
              <a:gd name="connsiteX3" fmla="*/ 5772560 w 5772560"/>
              <a:gd name="connsiteY3" fmla="*/ 0 h 6212748"/>
              <a:gd name="connsiteX4" fmla="*/ 5772560 w 5772560"/>
              <a:gd name="connsiteY4" fmla="*/ 2864954 h 6212748"/>
              <a:gd name="connsiteX5" fmla="*/ 2329115 w 5772560"/>
              <a:gd name="connsiteY5" fmla="*/ 6212748 h 6212748"/>
              <a:gd name="connsiteX6" fmla="*/ 1940557 w 5772560"/>
              <a:gd name="connsiteY6" fmla="*/ 6212748 h 6212748"/>
              <a:gd name="connsiteX7" fmla="*/ 1448661 w 5772560"/>
              <a:gd name="connsiteY7" fmla="*/ 6212748 h 6212748"/>
              <a:gd name="connsiteX8" fmla="*/ 0 w 5772560"/>
              <a:gd name="connsiteY8"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560" h="6212748">
                <a:moveTo>
                  <a:pt x="0" y="0"/>
                </a:moveTo>
                <a:lnTo>
                  <a:pt x="1448661" y="0"/>
                </a:lnTo>
                <a:lnTo>
                  <a:pt x="1940557" y="0"/>
                </a:lnTo>
                <a:lnTo>
                  <a:pt x="5772560" y="0"/>
                </a:lnTo>
                <a:lnTo>
                  <a:pt x="5772560" y="2864954"/>
                </a:lnTo>
                <a:lnTo>
                  <a:pt x="2329115" y="6212748"/>
                </a:lnTo>
                <a:lnTo>
                  <a:pt x="1940557" y="6212748"/>
                </a:lnTo>
                <a:lnTo>
                  <a:pt x="1448661"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B70FD68-69C3-BD4F-8B46-09F8E3666A7C}"/>
              </a:ext>
            </a:extLst>
          </p:cNvPr>
          <p:cNvSpPr txBox="1"/>
          <p:nvPr/>
        </p:nvSpPr>
        <p:spPr>
          <a:xfrm>
            <a:off x="6402702" y="838652"/>
            <a:ext cx="5288387" cy="5177127"/>
          </a:xfrm>
          <a:prstGeom prst="rect">
            <a:avLst/>
          </a:prstGeom>
        </p:spPr>
        <p:txBody>
          <a:bodyPr vert="horz" lIns="91440" tIns="45720" rIns="91440" bIns="45720" rtlCol="0" anchor="t">
            <a:noAutofit/>
          </a:bodyPr>
          <a:lstStyle/>
          <a:p>
            <a:pPr>
              <a:lnSpc>
                <a:spcPct val="90000"/>
              </a:lnSpc>
              <a:spcAft>
                <a:spcPts val="600"/>
              </a:spcAft>
            </a:pPr>
            <a:r>
              <a:rPr lang="en-US" sz="4000"/>
              <a:t>What makes the space untenable?</a:t>
            </a:r>
            <a:endParaRPr lang="en-US" sz="4000" dirty="0"/>
          </a:p>
        </p:txBody>
      </p:sp>
      <p:pic>
        <p:nvPicPr>
          <p:cNvPr id="7" name="Picture 2" descr="Treatment Advocacy Center">
            <a:extLst>
              <a:ext uri="{FF2B5EF4-FFF2-40B4-BE49-F238E27FC236}">
                <a16:creationId xmlns:a16="http://schemas.microsoft.com/office/drawing/2014/main" id="{0DA0D6D4-60B1-4349-B7D5-3AE678D4D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670" y="5027750"/>
            <a:ext cx="839158" cy="11066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1E833C-CCE0-234F-ADB7-6B85C9DDDA00}"/>
              </a:ext>
            </a:extLst>
          </p:cNvPr>
          <p:cNvSpPr txBox="1"/>
          <p:nvPr/>
        </p:nvSpPr>
        <p:spPr>
          <a:xfrm>
            <a:off x="911589" y="975221"/>
            <a:ext cx="4819135" cy="5130635"/>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sz="2400" dirty="0"/>
              <a:t>The daily pursuit of life, liberty and happiness is criminalized. </a:t>
            </a:r>
          </a:p>
          <a:p>
            <a:pPr marL="342900" indent="-342900">
              <a:lnSpc>
                <a:spcPct val="90000"/>
              </a:lnSpc>
              <a:spcAft>
                <a:spcPts val="600"/>
              </a:spcAft>
              <a:buFont typeface="Arial" panose="020B0604020202020204" pitchFamily="34" charset="0"/>
              <a:buChar char="•"/>
            </a:pPr>
            <a:r>
              <a:rPr lang="en-US" sz="2400" dirty="0"/>
              <a:t>The human desire to contribute to and engage with community is rife with intentional and unintentional obstacles.</a:t>
            </a:r>
          </a:p>
          <a:p>
            <a:pPr marL="342900" indent="-342900">
              <a:lnSpc>
                <a:spcPct val="90000"/>
              </a:lnSpc>
              <a:spcAft>
                <a:spcPts val="600"/>
              </a:spcAft>
              <a:buFont typeface="Arial" panose="020B0604020202020204" pitchFamily="34" charset="0"/>
              <a:buChar char="•"/>
            </a:pPr>
            <a:r>
              <a:rPr lang="en-US" sz="2400" dirty="0"/>
              <a:t>Limited access to advocates and lawmakers.</a:t>
            </a:r>
          </a:p>
          <a:p>
            <a:pPr marL="342900" indent="-342900">
              <a:lnSpc>
                <a:spcPct val="90000"/>
              </a:lnSpc>
              <a:spcAft>
                <a:spcPts val="600"/>
              </a:spcAft>
              <a:buFont typeface="Arial" panose="020B0604020202020204" pitchFamily="34" charset="0"/>
              <a:buChar char="•"/>
            </a:pPr>
            <a:r>
              <a:rPr lang="en-US" sz="2400" dirty="0"/>
              <a:t>Regular engagement with law enforcement.</a:t>
            </a:r>
          </a:p>
          <a:p>
            <a:pPr marL="342900" indent="-342900">
              <a:lnSpc>
                <a:spcPct val="90000"/>
              </a:lnSpc>
              <a:spcAft>
                <a:spcPts val="600"/>
              </a:spcAft>
              <a:buFont typeface="Arial" panose="020B0604020202020204" pitchFamily="34" charset="0"/>
              <a:buChar char="•"/>
            </a:pPr>
            <a:r>
              <a:rPr lang="en-US" sz="2400" dirty="0"/>
              <a:t>The majority does not experience a problem, as a result there is no problem.</a:t>
            </a:r>
          </a:p>
          <a:p>
            <a:pPr marL="342900" indent="-342900">
              <a:lnSpc>
                <a:spcPct val="90000"/>
              </a:lnSpc>
              <a:spcAft>
                <a:spcPts val="600"/>
              </a:spcAft>
              <a:buFont typeface="Arial" panose="020B0604020202020204" pitchFamily="34" charset="0"/>
              <a:buChar char="•"/>
            </a:pPr>
            <a:r>
              <a:rPr lang="en-US" sz="2400" dirty="0"/>
              <a:t>The problem is a crisis.</a:t>
            </a:r>
          </a:p>
        </p:txBody>
      </p:sp>
    </p:spTree>
    <p:extLst>
      <p:ext uri="{BB962C8B-B14F-4D97-AF65-F5344CB8AC3E}">
        <p14:creationId xmlns:p14="http://schemas.microsoft.com/office/powerpoint/2010/main" val="172672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4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2369534" y="643467"/>
            <a:ext cx="7452931" cy="5571066"/>
          </a:xfrm>
          <a:prstGeom prst="rect">
            <a:avLst/>
          </a:prstGeom>
        </p:spPr>
      </p:pic>
    </p:spTree>
    <p:extLst>
      <p:ext uri="{BB962C8B-B14F-4D97-AF65-F5344CB8AC3E}">
        <p14:creationId xmlns:p14="http://schemas.microsoft.com/office/powerpoint/2010/main" val="6305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3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 r="520" b="11726"/>
          <a:stretch/>
        </p:blipFill>
        <p:spPr>
          <a:xfrm>
            <a:off x="1924419" y="643467"/>
            <a:ext cx="8343161" cy="5571066"/>
          </a:xfrm>
          <a:prstGeom prst="rect">
            <a:avLst/>
          </a:prstGeom>
        </p:spPr>
      </p:pic>
    </p:spTree>
    <p:extLst>
      <p:ext uri="{BB962C8B-B14F-4D97-AF65-F5344CB8AC3E}">
        <p14:creationId xmlns:p14="http://schemas.microsoft.com/office/powerpoint/2010/main" val="160858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E00F1-BFE6-4041-97A7-F95713F93C1C}"/>
              </a:ext>
            </a:extLst>
          </p:cNvPr>
          <p:cNvSpPr>
            <a:spLocks noGrp="1"/>
          </p:cNvSpPr>
          <p:nvPr>
            <p:ph type="title"/>
          </p:nvPr>
        </p:nvSpPr>
        <p:spPr>
          <a:xfrm>
            <a:off x="1155556" y="4549143"/>
            <a:ext cx="4284417" cy="1663496"/>
          </a:xfrm>
        </p:spPr>
        <p:txBody>
          <a:bodyPr vert="horz" lIns="91440" tIns="45720" rIns="91440" bIns="45720" rtlCol="0" anchor="t">
            <a:normAutofit fontScale="90000"/>
          </a:bodyPr>
          <a:lstStyle/>
          <a:p>
            <a:r>
              <a:rPr lang="en-US" sz="2200" dirty="0">
                <a:solidFill>
                  <a:schemeClr val="bg1"/>
                </a:solidFill>
              </a:rPr>
              <a:t>As a result, instead of </a:t>
            </a:r>
            <a:r>
              <a:rPr lang="en-US" sz="2200" i="1" dirty="0">
                <a:solidFill>
                  <a:schemeClr val="bg1"/>
                </a:solidFill>
              </a:rPr>
              <a:t>living</a:t>
            </a:r>
            <a:r>
              <a:rPr lang="en-US" sz="2200" dirty="0">
                <a:solidFill>
                  <a:schemeClr val="bg1"/>
                </a:solidFill>
              </a:rPr>
              <a:t>, families and individuals  </a:t>
            </a:r>
            <a:r>
              <a:rPr lang="en-US" sz="2200" i="1" dirty="0">
                <a:solidFill>
                  <a:schemeClr val="bg1"/>
                </a:solidFill>
              </a:rPr>
              <a:t>navigate</a:t>
            </a:r>
            <a:r>
              <a:rPr lang="en-US" sz="2200" dirty="0">
                <a:solidFill>
                  <a:schemeClr val="bg1"/>
                </a:solidFill>
              </a:rPr>
              <a:t> this legally created untenable space. </a:t>
            </a:r>
            <a:br>
              <a:rPr lang="en-US" sz="2200" dirty="0">
                <a:solidFill>
                  <a:schemeClr val="bg1"/>
                </a:solidFill>
              </a:rPr>
            </a:br>
            <a:br>
              <a:rPr lang="en-US" sz="2200" dirty="0">
                <a:solidFill>
                  <a:schemeClr val="bg1"/>
                </a:solidFill>
              </a:rPr>
            </a:br>
            <a:r>
              <a:rPr lang="en-US" sz="2200" dirty="0">
                <a:solidFill>
                  <a:schemeClr val="bg1"/>
                </a:solidFill>
              </a:rPr>
              <a:t>Life, liberty and happiness are secondary pursuits to survival. </a:t>
            </a:r>
            <a:br>
              <a:rPr lang="en-US" sz="1200" dirty="0">
                <a:solidFill>
                  <a:schemeClr val="bg1"/>
                </a:solidFill>
              </a:rPr>
            </a:br>
            <a:endParaRPr lang="en-US" sz="1200" dirty="0">
              <a:solidFill>
                <a:schemeClr val="bg1"/>
              </a:solidFill>
            </a:endParaRPr>
          </a:p>
        </p:txBody>
      </p:sp>
      <p:sp>
        <p:nvSpPr>
          <p:cNvPr id="73" name="Rectangle 7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an We Learn from Serious Mental Illness Destroying Families?">
            <a:extLst>
              <a:ext uri="{FF2B5EF4-FFF2-40B4-BE49-F238E27FC236}">
                <a16:creationId xmlns:a16="http://schemas.microsoft.com/office/drawing/2014/main" id="{660E08FB-5162-3142-AAC9-897133796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39" r="-2" b="6393"/>
          <a:stretch/>
        </p:blipFill>
        <p:spPr bwMode="auto">
          <a:xfrm>
            <a:off x="1155556" y="637762"/>
            <a:ext cx="9889765" cy="357930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7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Outpouring of support on 'Law Enforcement Appreciation Day' in wake of  deputy's death | KOMO">
            <a:extLst>
              <a:ext uri="{FF2B5EF4-FFF2-40B4-BE49-F238E27FC236}">
                <a16:creationId xmlns:a16="http://schemas.microsoft.com/office/drawing/2014/main" id="{E7229385-5DCC-EB48-80B4-BF5A954FBA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1626" y="643467"/>
            <a:ext cx="4526320" cy="254321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2" descr="What are structural, institutional and systemic racism? - YouTube">
            <a:extLst>
              <a:ext uri="{FF2B5EF4-FFF2-40B4-BE49-F238E27FC236}">
                <a16:creationId xmlns:a16="http://schemas.microsoft.com/office/drawing/2014/main" id="{194A1CF8-EE6A-BE43-BFC7-BF91B77A1A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10" r="-2" b="14339"/>
          <a:stretch/>
        </p:blipFill>
        <p:spPr bwMode="auto">
          <a:xfrm>
            <a:off x="1129115" y="3673050"/>
            <a:ext cx="4724569" cy="2542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reatment Advocacy Center">
            <a:extLst>
              <a:ext uri="{FF2B5EF4-FFF2-40B4-BE49-F238E27FC236}">
                <a16:creationId xmlns:a16="http://schemas.microsoft.com/office/drawing/2014/main" id="{C1763FC2-C115-A442-B7AB-46D233B0DE0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967946" y="5442270"/>
            <a:ext cx="989386" cy="13047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9A3DD17-CFA1-0747-A58E-E57670E99CBB}"/>
              </a:ext>
            </a:extLst>
          </p:cNvPr>
          <p:cNvSpPr txBox="1"/>
          <p:nvPr/>
        </p:nvSpPr>
        <p:spPr>
          <a:xfrm>
            <a:off x="6759146" y="3536877"/>
            <a:ext cx="4040092" cy="2677656"/>
          </a:xfrm>
          <a:prstGeom prst="rect">
            <a:avLst/>
          </a:prstGeom>
          <a:noFill/>
        </p:spPr>
        <p:txBody>
          <a:bodyPr wrap="square" rtlCol="0">
            <a:spAutoFit/>
          </a:bodyPr>
          <a:lstStyle/>
          <a:p>
            <a:r>
              <a:rPr lang="en-US" sz="2400" dirty="0"/>
              <a:t>Where SMI and race meet there is a legally created untenable space, where instead of pursuing life, liberty and happiness, families don’t </a:t>
            </a:r>
            <a:r>
              <a:rPr lang="en-US" sz="2400" i="1" dirty="0"/>
              <a:t>live</a:t>
            </a:r>
            <a:r>
              <a:rPr lang="en-US" sz="2400" dirty="0"/>
              <a:t> but </a:t>
            </a:r>
            <a:r>
              <a:rPr lang="en-US" sz="2400" i="1" dirty="0"/>
              <a:t>navigate </a:t>
            </a:r>
            <a:r>
              <a:rPr lang="en-US" sz="2400" dirty="0"/>
              <a:t>from crisis to crisis.</a:t>
            </a:r>
          </a:p>
        </p:txBody>
      </p:sp>
      <p:sp>
        <p:nvSpPr>
          <p:cNvPr id="11" name="Rectangle 10">
            <a:extLst>
              <a:ext uri="{FF2B5EF4-FFF2-40B4-BE49-F238E27FC236}">
                <a16:creationId xmlns:a16="http://schemas.microsoft.com/office/drawing/2014/main" id="{388F7044-DE4E-F548-B532-402FA278351B}"/>
              </a:ext>
            </a:extLst>
          </p:cNvPr>
          <p:cNvSpPr/>
          <p:nvPr/>
        </p:nvSpPr>
        <p:spPr>
          <a:xfrm>
            <a:off x="1114643" y="1266146"/>
            <a:ext cx="4753512" cy="1754326"/>
          </a:xfrm>
          <a:prstGeom prst="rect">
            <a:avLst/>
          </a:prstGeom>
          <a:noFill/>
        </p:spPr>
        <p:txBody>
          <a:bodyPr wrap="square" lIns="91440" tIns="45720" rIns="91440" bIns="45720">
            <a:spAutoFit/>
          </a:bodyPr>
          <a:lstStyle/>
          <a:p>
            <a:pPr algn="ctr"/>
            <a:r>
              <a:rPr lang="en-US" sz="5400" b="0" cap="none" spc="0" dirty="0">
                <a:ln w="0"/>
                <a:solidFill>
                  <a:srgbClr val="7030A0"/>
                </a:solidFill>
                <a:effectLst>
                  <a:outerShdw blurRad="38100" dist="19050" dir="2700000" algn="tl" rotWithShape="0">
                    <a:schemeClr val="dk1">
                      <a:alpha val="40000"/>
                    </a:schemeClr>
                  </a:outerShdw>
                </a:effectLst>
              </a:rPr>
              <a:t>Serious Mental Illness (SMI)</a:t>
            </a:r>
          </a:p>
        </p:txBody>
      </p:sp>
    </p:spTree>
    <p:extLst>
      <p:ext uri="{BB962C8B-B14F-4D97-AF65-F5344CB8AC3E}">
        <p14:creationId xmlns:p14="http://schemas.microsoft.com/office/powerpoint/2010/main" val="107564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221245939"/>
              </p:ext>
            </p:extLst>
          </p:nvPr>
        </p:nvGraphicFramePr>
        <p:xfrm>
          <a:off x="670705" y="993705"/>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55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673</Words>
  <Application>Microsoft Macintosh PowerPoint</Application>
  <PresentationFormat>Widescreen</PresentationFormat>
  <Paragraphs>63</Paragraphs>
  <Slides>26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-webkit-standard</vt:lpstr>
      <vt:lpstr>Arial</vt:lpstr>
      <vt:lpstr>Calibri</vt:lpstr>
      <vt:lpstr>Calibri Light</vt:lpstr>
      <vt:lpstr>Open Sans</vt:lpstr>
      <vt:lpstr>Office Theme</vt:lpstr>
      <vt:lpstr>Untenable Space:</vt:lpstr>
      <vt:lpstr>PowerPoint Presentation</vt:lpstr>
      <vt:lpstr>PowerPoint Presentation</vt:lpstr>
      <vt:lpstr>PowerPoint Presentation</vt:lpstr>
      <vt:lpstr>PowerPoint Presentation</vt:lpstr>
      <vt:lpstr>PowerPoint Presentation</vt:lpstr>
      <vt:lpstr>As a result, instead of living, families and individuals  navigate this legally created untenable space.   Life, liberty and happiness are secondary pursuits to survival.  </vt:lpstr>
      <vt:lpstr>PowerPoint Presentation</vt:lpstr>
      <vt:lpstr>PowerPoint Presentation</vt:lpstr>
      <vt:lpstr>PowerPoint Presentation</vt:lpstr>
      <vt:lpstr>PowerPoint Presentation</vt:lpstr>
      <vt:lpstr>PowerPoint Presentation</vt:lpstr>
      <vt:lpstr>PowerPoint Presentation</vt:lpstr>
      <vt:lpstr>Lack of access to lawmakers.   Regular engagement with law enforcement.</vt:lpstr>
      <vt:lpstr>When Race and SMI collide which officers fill this untenable space?</vt:lpstr>
      <vt:lpstr>PowerPoint Presentation</vt:lpstr>
      <vt:lpstr>     </vt:lpstr>
      <vt:lpstr>Community Mental Health Cen­ters (CMHC) Movement of 1963  </vt:lpstr>
      <vt:lpstr>    “Nobody on the commit­tee understood the role of state hos­pitals and explained to the members that these hospitals played a role “in protecting the public, and in protecting mentally ill individuals from being victimized or becoming homeless,” (p 45) or their function “as asylums in the original sense of the term” (p 45). No study examined what would happen after emptying state hospitals.   Dr. Torrey, American Psychosis </vt:lpstr>
      <vt:lpstr>PowerPoint Presentation</vt:lpstr>
      <vt:lpstr>PowerPoint Presentation</vt:lpstr>
      <vt:lpstr>PowerPoint Presentation</vt:lpstr>
      <vt:lpstr>PowerPoint Presentation</vt:lpstr>
      <vt:lpstr>PowerPoint Presentation</vt:lpstr>
      <vt:lpstr>Solutions and Next Steps</vt:lpstr>
      <vt:lpstr>Break the cycle - Adopt policies that allow for; treatment before tragedy, of sufficient duration with a focus on long-term well-being.   Adopt policies that make biased training mandatory and continuous.  Support laws and practices that work to take SMI out of the hands of officers as sole responders.   Take full responsibility what you love and what you don’t know.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Untenable Space:</dc:title>
  <dc:creator>Muhammad, Sabah</dc:creator>
  <cp:lastModifiedBy>Muhammad, Sabah</cp:lastModifiedBy>
  <cp:revision>4</cp:revision>
  <cp:lastPrinted>2020-11-19T19:37:09Z</cp:lastPrinted>
  <dcterms:created xsi:type="dcterms:W3CDTF">2020-11-19T17:33:23Z</dcterms:created>
  <dcterms:modified xsi:type="dcterms:W3CDTF">2020-11-20T05:04:37Z</dcterms:modified>
</cp:coreProperties>
</file>