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475" r:id="rId3"/>
    <p:sldId id="607" r:id="rId4"/>
    <p:sldId id="511" r:id="rId5"/>
    <p:sldId id="259" r:id="rId6"/>
    <p:sldId id="606" r:id="rId7"/>
    <p:sldId id="608" r:id="rId8"/>
    <p:sldId id="609" r:id="rId9"/>
    <p:sldId id="667" r:id="rId10"/>
    <p:sldId id="610" r:id="rId11"/>
    <p:sldId id="611" r:id="rId12"/>
    <p:sldId id="612" r:id="rId13"/>
    <p:sldId id="664" r:id="rId14"/>
    <p:sldId id="278" r:id="rId15"/>
    <p:sldId id="665" r:id="rId16"/>
    <p:sldId id="666" r:id="rId17"/>
    <p:sldId id="668" r:id="rId18"/>
    <p:sldId id="669" r:id="rId19"/>
    <p:sldId id="671" r:id="rId20"/>
    <p:sldId id="670" r:id="rId21"/>
    <p:sldId id="672" r:id="rId22"/>
    <p:sldId id="673" r:id="rId23"/>
    <p:sldId id="257" r:id="rId24"/>
    <p:sldId id="674" r:id="rId25"/>
    <p:sldId id="675" r:id="rId26"/>
    <p:sldId id="67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Petrila" initials="JP" lastIdx="3" clrIdx="0">
    <p:extLst>
      <p:ext uri="{19B8F6BF-5375-455C-9EA6-DF929625EA0E}">
        <p15:presenceInfo xmlns:p15="http://schemas.microsoft.com/office/powerpoint/2012/main" userId="S::jpetrila@mmhpi.onmicrosoft.com::f2366a32-f778-4bbb-b66a-a85723bd58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EEF9"/>
    <a:srgbClr val="46AA46"/>
    <a:srgbClr val="366F9A"/>
    <a:srgbClr val="0A3257"/>
    <a:srgbClr val="DCD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92677"/>
  </p:normalViewPr>
  <p:slideViewPr>
    <p:cSldViewPr snapToObjects="1">
      <p:cViewPr varScale="1">
        <p:scale>
          <a:sx n="155" d="100"/>
          <a:sy n="155" d="100"/>
        </p:scale>
        <p:origin x="128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36CAC-21A6-4B4A-A7D4-7E3F4B1F69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AC5E0A4-C674-7F4D-9636-DEF98C659728}">
      <dgm:prSet custT="1"/>
      <dgm:spPr>
        <a:solidFill>
          <a:srgbClr val="0A3257"/>
        </a:solidFill>
      </dgm:spPr>
      <dgm:t>
        <a:bodyPr/>
        <a:lstStyle/>
        <a:p>
          <a:pPr rtl="0"/>
          <a:r>
            <a:rPr lang="en-US" sz="2000" b="1" dirty="0"/>
            <a:t>Mission Statement</a:t>
          </a:r>
        </a:p>
        <a:p>
          <a:pPr rtl="0"/>
          <a:r>
            <a:rPr lang="en-US" sz="1800" dirty="0"/>
            <a:t>To provide independent, non-partisan, and trusted policy and program guidance that creates systemic changes so all Texans can obtain effective, efficient behavioral health care when and where they need it.</a:t>
          </a:r>
          <a:endParaRPr lang="en-US" sz="1800" b="0" dirty="0"/>
        </a:p>
      </dgm:t>
    </dgm:pt>
    <dgm:pt modelId="{6A009A22-A846-B74C-AFA0-3839E1862B7B}" type="parTrans" cxnId="{04F1AFF9-1D7B-4F42-AFFD-6B4BC216AD2F}">
      <dgm:prSet/>
      <dgm:spPr/>
      <dgm:t>
        <a:bodyPr/>
        <a:lstStyle/>
        <a:p>
          <a:endParaRPr lang="en-US"/>
        </a:p>
      </dgm:t>
    </dgm:pt>
    <dgm:pt modelId="{25FF89E4-0721-9544-9544-4BEE926B7802}" type="sibTrans" cxnId="{04F1AFF9-1D7B-4F42-AFFD-6B4BC216AD2F}">
      <dgm:prSet/>
      <dgm:spPr/>
      <dgm:t>
        <a:bodyPr/>
        <a:lstStyle/>
        <a:p>
          <a:endParaRPr lang="en-US"/>
        </a:p>
      </dgm:t>
    </dgm:pt>
    <dgm:pt modelId="{4D6D59C5-4A39-D74B-B204-377DF42F3403}">
      <dgm:prSet custT="1"/>
      <dgm:spPr>
        <a:solidFill>
          <a:srgbClr val="366F9A"/>
        </a:solidFill>
      </dgm:spPr>
      <dgm:t>
        <a:bodyPr/>
        <a:lstStyle/>
        <a:p>
          <a:pPr rtl="0"/>
          <a:r>
            <a:rPr lang="en-US" sz="2000" b="1" dirty="0"/>
            <a:t>Vision</a:t>
          </a:r>
        </a:p>
        <a:p>
          <a:pPr rtl="0"/>
          <a:r>
            <a:rPr lang="en-US" sz="1800" dirty="0"/>
            <a:t>We envision Texas to be the national leader in treating people with mental health needs. </a:t>
          </a:r>
        </a:p>
      </dgm:t>
    </dgm:pt>
    <dgm:pt modelId="{9418F6FF-0F94-CF4C-8D75-EB89D86DA012}" type="parTrans" cxnId="{19214C29-8B13-E24D-8A6A-5BACB6E88233}">
      <dgm:prSet/>
      <dgm:spPr/>
      <dgm:t>
        <a:bodyPr/>
        <a:lstStyle/>
        <a:p>
          <a:endParaRPr lang="en-US"/>
        </a:p>
      </dgm:t>
    </dgm:pt>
    <dgm:pt modelId="{7878C21D-B986-9D43-B5C7-FBBC18231264}" type="sibTrans" cxnId="{19214C29-8B13-E24D-8A6A-5BACB6E88233}">
      <dgm:prSet/>
      <dgm:spPr/>
      <dgm:t>
        <a:bodyPr/>
        <a:lstStyle/>
        <a:p>
          <a:endParaRPr lang="en-US"/>
        </a:p>
      </dgm:t>
    </dgm:pt>
    <dgm:pt modelId="{0C5A8C36-F201-6748-9DC5-8B0383BD3E58}" type="pres">
      <dgm:prSet presAssocID="{EE536CAC-21A6-4B4A-A7D4-7E3F4B1F6941}" presName="linear" presStyleCnt="0">
        <dgm:presLayoutVars>
          <dgm:animLvl val="lvl"/>
          <dgm:resizeHandles val="exact"/>
        </dgm:presLayoutVars>
      </dgm:prSet>
      <dgm:spPr/>
    </dgm:pt>
    <dgm:pt modelId="{E683C6D1-74F4-1140-B794-A96FF25C4EA1}" type="pres">
      <dgm:prSet presAssocID="{AAC5E0A4-C674-7F4D-9636-DEF98C659728}" presName="parentText" presStyleLbl="node1" presStyleIdx="0" presStyleCnt="2" custScaleY="102663" custLinFactY="52252" custLinFactNeighborY="100000">
        <dgm:presLayoutVars>
          <dgm:chMax val="0"/>
          <dgm:bulletEnabled val="1"/>
        </dgm:presLayoutVars>
      </dgm:prSet>
      <dgm:spPr/>
    </dgm:pt>
    <dgm:pt modelId="{BF55F68F-960B-594B-BE11-73ED16150589}" type="pres">
      <dgm:prSet presAssocID="{25FF89E4-0721-9544-9544-4BEE926B7802}" presName="spacer" presStyleCnt="0"/>
      <dgm:spPr/>
    </dgm:pt>
    <dgm:pt modelId="{1AB1F274-3393-FE4B-8490-3627FFAC248C}" type="pres">
      <dgm:prSet presAssocID="{4D6D59C5-4A39-D74B-B204-377DF42F3403}" presName="parentText" presStyleLbl="node1" presStyleIdx="1" presStyleCnt="2" custScaleY="66493" custLinFactY="-192888" custLinFactNeighborY="-200000">
        <dgm:presLayoutVars>
          <dgm:chMax val="0"/>
          <dgm:bulletEnabled val="1"/>
        </dgm:presLayoutVars>
      </dgm:prSet>
      <dgm:spPr/>
    </dgm:pt>
  </dgm:ptLst>
  <dgm:cxnLst>
    <dgm:cxn modelId="{BF88C425-97F2-2348-A2B3-855797CC5661}" type="presOf" srcId="{AAC5E0A4-C674-7F4D-9636-DEF98C659728}" destId="{E683C6D1-74F4-1140-B794-A96FF25C4EA1}" srcOrd="0" destOrd="0" presId="urn:microsoft.com/office/officeart/2005/8/layout/vList2"/>
    <dgm:cxn modelId="{19214C29-8B13-E24D-8A6A-5BACB6E88233}" srcId="{EE536CAC-21A6-4B4A-A7D4-7E3F4B1F6941}" destId="{4D6D59C5-4A39-D74B-B204-377DF42F3403}" srcOrd="1" destOrd="0" parTransId="{9418F6FF-0F94-CF4C-8D75-EB89D86DA012}" sibTransId="{7878C21D-B986-9D43-B5C7-FBBC18231264}"/>
    <dgm:cxn modelId="{B97C6F2A-F458-2348-AA8C-A2A835ECD484}" type="presOf" srcId="{EE536CAC-21A6-4B4A-A7D4-7E3F4B1F6941}" destId="{0C5A8C36-F201-6748-9DC5-8B0383BD3E58}" srcOrd="0" destOrd="0" presId="urn:microsoft.com/office/officeart/2005/8/layout/vList2"/>
    <dgm:cxn modelId="{B11B29AC-50AD-524A-A4C3-B55D403105CA}" type="presOf" srcId="{4D6D59C5-4A39-D74B-B204-377DF42F3403}" destId="{1AB1F274-3393-FE4B-8490-3627FFAC248C}" srcOrd="0" destOrd="0" presId="urn:microsoft.com/office/officeart/2005/8/layout/vList2"/>
    <dgm:cxn modelId="{04F1AFF9-1D7B-4F42-AFFD-6B4BC216AD2F}" srcId="{EE536CAC-21A6-4B4A-A7D4-7E3F4B1F6941}" destId="{AAC5E0A4-C674-7F4D-9636-DEF98C659728}" srcOrd="0" destOrd="0" parTransId="{6A009A22-A846-B74C-AFA0-3839E1862B7B}" sibTransId="{25FF89E4-0721-9544-9544-4BEE926B7802}"/>
    <dgm:cxn modelId="{92F33061-0E08-CF4B-9530-1CC0295A305D}" type="presParOf" srcId="{0C5A8C36-F201-6748-9DC5-8B0383BD3E58}" destId="{E683C6D1-74F4-1140-B794-A96FF25C4EA1}" srcOrd="0" destOrd="0" presId="urn:microsoft.com/office/officeart/2005/8/layout/vList2"/>
    <dgm:cxn modelId="{4F0CB56D-10B8-6148-A74D-0EF7FE49966E}" type="presParOf" srcId="{0C5A8C36-F201-6748-9DC5-8B0383BD3E58}" destId="{BF55F68F-960B-594B-BE11-73ED16150589}" srcOrd="1" destOrd="0" presId="urn:microsoft.com/office/officeart/2005/8/layout/vList2"/>
    <dgm:cxn modelId="{38765A10-F73B-5E47-BAF7-6A324388FCAC}" type="presParOf" srcId="{0C5A8C36-F201-6748-9DC5-8B0383BD3E58}" destId="{1AB1F274-3393-FE4B-8490-3627FFAC248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2CECCD-BAC7-4A19-BAFB-EEFD727F1ED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48FE425-1D0E-40CB-A5E5-5A946B98E1E2}">
      <dgm:prSet/>
      <dgm:spPr/>
      <dgm:t>
        <a:bodyPr/>
        <a:lstStyle/>
        <a:p>
          <a:r>
            <a:rPr lang="en-US"/>
            <a:t>The role of the courts has changed fundamentally and is more important than ever</a:t>
          </a:r>
        </a:p>
      </dgm:t>
    </dgm:pt>
    <dgm:pt modelId="{E894544A-89DA-4143-9896-311D5AED43A6}" type="parTrans" cxnId="{A7AC2F58-3D1A-474A-92A4-00AFD2FF1814}">
      <dgm:prSet/>
      <dgm:spPr/>
      <dgm:t>
        <a:bodyPr/>
        <a:lstStyle/>
        <a:p>
          <a:endParaRPr lang="en-US"/>
        </a:p>
      </dgm:t>
    </dgm:pt>
    <dgm:pt modelId="{76195B14-E7BA-412E-9431-C4C332476DB3}" type="sibTrans" cxnId="{A7AC2F58-3D1A-474A-92A4-00AFD2FF1814}">
      <dgm:prSet/>
      <dgm:spPr/>
      <dgm:t>
        <a:bodyPr/>
        <a:lstStyle/>
        <a:p>
          <a:endParaRPr lang="en-US"/>
        </a:p>
      </dgm:t>
    </dgm:pt>
    <dgm:pt modelId="{23131EE2-1B19-468D-A0BC-BD0BF1439154}">
      <dgm:prSet/>
      <dgm:spPr/>
      <dgm:t>
        <a:bodyPr/>
        <a:lstStyle/>
        <a:p>
          <a:r>
            <a:rPr lang="en-US" dirty="0"/>
            <a:t>The important innovations of the last two decades have led us into an unintended impasse</a:t>
          </a:r>
        </a:p>
      </dgm:t>
    </dgm:pt>
    <dgm:pt modelId="{43284398-755D-4F67-8A22-74B2CD4C7566}" type="parTrans" cxnId="{4F1B38D5-1D21-4E36-8887-829E4328EEEA}">
      <dgm:prSet/>
      <dgm:spPr/>
      <dgm:t>
        <a:bodyPr/>
        <a:lstStyle/>
        <a:p>
          <a:endParaRPr lang="en-US"/>
        </a:p>
      </dgm:t>
    </dgm:pt>
    <dgm:pt modelId="{F5BBA7E0-5171-4BBB-B540-64A9335B1C0E}" type="sibTrans" cxnId="{4F1B38D5-1D21-4E36-8887-829E4328EEEA}">
      <dgm:prSet/>
      <dgm:spPr/>
      <dgm:t>
        <a:bodyPr/>
        <a:lstStyle/>
        <a:p>
          <a:endParaRPr lang="en-US"/>
        </a:p>
      </dgm:t>
    </dgm:pt>
    <dgm:pt modelId="{29B5B503-E64B-4978-B272-7F7F559E7739}">
      <dgm:prSet/>
      <dgm:spPr/>
      <dgm:t>
        <a:bodyPr/>
        <a:lstStyle/>
        <a:p>
          <a:r>
            <a:rPr lang="en-US"/>
            <a:t>The application of constitutional principles has deepened that impasse</a:t>
          </a:r>
        </a:p>
      </dgm:t>
    </dgm:pt>
    <dgm:pt modelId="{4D8121EF-C2C3-4ADD-B866-1A7DCC339F0B}" type="parTrans" cxnId="{DD2FDB82-CB0F-46AE-8789-42260611877A}">
      <dgm:prSet/>
      <dgm:spPr/>
      <dgm:t>
        <a:bodyPr/>
        <a:lstStyle/>
        <a:p>
          <a:endParaRPr lang="en-US"/>
        </a:p>
      </dgm:t>
    </dgm:pt>
    <dgm:pt modelId="{27DA2AC8-D4E5-4C6C-82DC-9DC5FB441C88}" type="sibTrans" cxnId="{DD2FDB82-CB0F-46AE-8789-42260611877A}">
      <dgm:prSet/>
      <dgm:spPr/>
      <dgm:t>
        <a:bodyPr/>
        <a:lstStyle/>
        <a:p>
          <a:endParaRPr lang="en-US"/>
        </a:p>
      </dgm:t>
    </dgm:pt>
    <dgm:pt modelId="{257C6A41-D98C-4162-B884-709799F8C3E9}">
      <dgm:prSet/>
      <dgm:spPr/>
      <dgm:t>
        <a:bodyPr/>
        <a:lstStyle/>
        <a:p>
          <a:r>
            <a:rPr lang="en-US"/>
            <a:t>We can only keep people out of the justice system by making health systems equal partners in reform</a:t>
          </a:r>
        </a:p>
      </dgm:t>
    </dgm:pt>
    <dgm:pt modelId="{F6A7C03E-14D1-484C-B543-A33582C21D32}" type="parTrans" cxnId="{CBCF61F1-E07F-4220-B1A8-3F86852F3CD8}">
      <dgm:prSet/>
      <dgm:spPr/>
      <dgm:t>
        <a:bodyPr/>
        <a:lstStyle/>
        <a:p>
          <a:endParaRPr lang="en-US"/>
        </a:p>
      </dgm:t>
    </dgm:pt>
    <dgm:pt modelId="{193A7D7A-0C87-48CF-AE08-891F6C4DFF33}" type="sibTrans" cxnId="{CBCF61F1-E07F-4220-B1A8-3F86852F3CD8}">
      <dgm:prSet/>
      <dgm:spPr/>
      <dgm:t>
        <a:bodyPr/>
        <a:lstStyle/>
        <a:p>
          <a:endParaRPr lang="en-US"/>
        </a:p>
      </dgm:t>
    </dgm:pt>
    <dgm:pt modelId="{AFFA45B5-6FC1-4D63-A719-A5FFE54EDFC7}" type="pres">
      <dgm:prSet presAssocID="{042CECCD-BAC7-4A19-BAFB-EEFD727F1EDB}" presName="root" presStyleCnt="0">
        <dgm:presLayoutVars>
          <dgm:dir/>
          <dgm:resizeHandles val="exact"/>
        </dgm:presLayoutVars>
      </dgm:prSet>
      <dgm:spPr/>
    </dgm:pt>
    <dgm:pt modelId="{6DCCC4E0-C7C2-46AA-9697-AF97D8A737D6}" type="pres">
      <dgm:prSet presAssocID="{748FE425-1D0E-40CB-A5E5-5A946B98E1E2}" presName="compNode" presStyleCnt="0"/>
      <dgm:spPr/>
    </dgm:pt>
    <dgm:pt modelId="{02E0545E-9473-420C-A686-29C2E185B247}" type="pres">
      <dgm:prSet presAssocID="{748FE425-1D0E-40CB-A5E5-5A946B98E1E2}" presName="bgRect" presStyleLbl="bgShp" presStyleIdx="0" presStyleCnt="4"/>
      <dgm:spPr/>
    </dgm:pt>
    <dgm:pt modelId="{0A8EAB2D-9F53-4312-82EE-B21F9509E6B9}" type="pres">
      <dgm:prSet presAssocID="{748FE425-1D0E-40CB-A5E5-5A946B98E1E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074863EF-2A92-4FBE-9EC4-9ADB5321DB74}" type="pres">
      <dgm:prSet presAssocID="{748FE425-1D0E-40CB-A5E5-5A946B98E1E2}" presName="spaceRect" presStyleCnt="0"/>
      <dgm:spPr/>
    </dgm:pt>
    <dgm:pt modelId="{C30FF692-48C9-4850-9FCA-62A625D60DBB}" type="pres">
      <dgm:prSet presAssocID="{748FE425-1D0E-40CB-A5E5-5A946B98E1E2}" presName="parTx" presStyleLbl="revTx" presStyleIdx="0" presStyleCnt="4">
        <dgm:presLayoutVars>
          <dgm:chMax val="0"/>
          <dgm:chPref val="0"/>
        </dgm:presLayoutVars>
      </dgm:prSet>
      <dgm:spPr/>
    </dgm:pt>
    <dgm:pt modelId="{0EAAB89C-8433-492C-AFB2-1B7F6274300A}" type="pres">
      <dgm:prSet presAssocID="{76195B14-E7BA-412E-9431-C4C332476DB3}" presName="sibTrans" presStyleCnt="0"/>
      <dgm:spPr/>
    </dgm:pt>
    <dgm:pt modelId="{403D8277-4890-4080-8F27-E6022CBEB6C6}" type="pres">
      <dgm:prSet presAssocID="{23131EE2-1B19-468D-A0BC-BD0BF1439154}" presName="compNode" presStyleCnt="0"/>
      <dgm:spPr/>
    </dgm:pt>
    <dgm:pt modelId="{310C17ED-CCEF-4A75-8BB3-2463D8708BCD}" type="pres">
      <dgm:prSet presAssocID="{23131EE2-1B19-468D-A0BC-BD0BF1439154}" presName="bgRect" presStyleLbl="bgShp" presStyleIdx="1" presStyleCnt="4"/>
      <dgm:spPr/>
    </dgm:pt>
    <dgm:pt modelId="{DB9BB846-29F1-409E-B115-3A95CEC593FA}" type="pres">
      <dgm:prSet presAssocID="{23131EE2-1B19-468D-A0BC-BD0BF14391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E62A6A3B-34F0-4966-8E6A-D3710FE875B9}" type="pres">
      <dgm:prSet presAssocID="{23131EE2-1B19-468D-A0BC-BD0BF1439154}" presName="spaceRect" presStyleCnt="0"/>
      <dgm:spPr/>
    </dgm:pt>
    <dgm:pt modelId="{BB44D3BC-42D4-47B5-9BC8-97CCA70DB573}" type="pres">
      <dgm:prSet presAssocID="{23131EE2-1B19-468D-A0BC-BD0BF1439154}" presName="parTx" presStyleLbl="revTx" presStyleIdx="1" presStyleCnt="4">
        <dgm:presLayoutVars>
          <dgm:chMax val="0"/>
          <dgm:chPref val="0"/>
        </dgm:presLayoutVars>
      </dgm:prSet>
      <dgm:spPr/>
    </dgm:pt>
    <dgm:pt modelId="{C17994AD-A50C-4D75-BAE4-00893DEBA3FD}" type="pres">
      <dgm:prSet presAssocID="{F5BBA7E0-5171-4BBB-B540-64A9335B1C0E}" presName="sibTrans" presStyleCnt="0"/>
      <dgm:spPr/>
    </dgm:pt>
    <dgm:pt modelId="{990CDF39-8278-4957-BD41-1643DC61B807}" type="pres">
      <dgm:prSet presAssocID="{29B5B503-E64B-4978-B272-7F7F559E7739}" presName="compNode" presStyleCnt="0"/>
      <dgm:spPr/>
    </dgm:pt>
    <dgm:pt modelId="{B57FBF7C-26AE-4D01-941E-51117A8CE4B7}" type="pres">
      <dgm:prSet presAssocID="{29B5B503-E64B-4978-B272-7F7F559E7739}" presName="bgRect" presStyleLbl="bgShp" presStyleIdx="2" presStyleCnt="4"/>
      <dgm:spPr/>
    </dgm:pt>
    <dgm:pt modelId="{C28CA632-FE28-4668-A46B-D0E3E610A0FC}" type="pres">
      <dgm:prSet presAssocID="{29B5B503-E64B-4978-B272-7F7F559E773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5769D22-32E5-4AEC-9776-2D5C6BD8EDF1}" type="pres">
      <dgm:prSet presAssocID="{29B5B503-E64B-4978-B272-7F7F559E7739}" presName="spaceRect" presStyleCnt="0"/>
      <dgm:spPr/>
    </dgm:pt>
    <dgm:pt modelId="{B6C77753-835F-4CEF-B983-49F26F82EC28}" type="pres">
      <dgm:prSet presAssocID="{29B5B503-E64B-4978-B272-7F7F559E7739}" presName="parTx" presStyleLbl="revTx" presStyleIdx="2" presStyleCnt="4">
        <dgm:presLayoutVars>
          <dgm:chMax val="0"/>
          <dgm:chPref val="0"/>
        </dgm:presLayoutVars>
      </dgm:prSet>
      <dgm:spPr/>
    </dgm:pt>
    <dgm:pt modelId="{8935D05B-AA41-4770-A327-D2102DC34A09}" type="pres">
      <dgm:prSet presAssocID="{27DA2AC8-D4E5-4C6C-82DC-9DC5FB441C88}" presName="sibTrans" presStyleCnt="0"/>
      <dgm:spPr/>
    </dgm:pt>
    <dgm:pt modelId="{AEB281DF-974A-458E-8AF5-DB148570DE90}" type="pres">
      <dgm:prSet presAssocID="{257C6A41-D98C-4162-B884-709799F8C3E9}" presName="compNode" presStyleCnt="0"/>
      <dgm:spPr/>
    </dgm:pt>
    <dgm:pt modelId="{A0B93624-79F7-4BA8-A1AB-B1ACD5F45AE8}" type="pres">
      <dgm:prSet presAssocID="{257C6A41-D98C-4162-B884-709799F8C3E9}" presName="bgRect" presStyleLbl="bgShp" presStyleIdx="3" presStyleCnt="4"/>
      <dgm:spPr/>
    </dgm:pt>
    <dgm:pt modelId="{7986C4EF-EAA8-4568-9E79-455FCB408CCA}" type="pres">
      <dgm:prSet presAssocID="{257C6A41-D98C-4162-B884-709799F8C3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5EEC6140-7701-4349-B09A-D080934BC0B2}" type="pres">
      <dgm:prSet presAssocID="{257C6A41-D98C-4162-B884-709799F8C3E9}" presName="spaceRect" presStyleCnt="0"/>
      <dgm:spPr/>
    </dgm:pt>
    <dgm:pt modelId="{61657A77-3E15-401D-875E-86698EFD09A9}" type="pres">
      <dgm:prSet presAssocID="{257C6A41-D98C-4162-B884-709799F8C3E9}" presName="parTx" presStyleLbl="revTx" presStyleIdx="3" presStyleCnt="4">
        <dgm:presLayoutVars>
          <dgm:chMax val="0"/>
          <dgm:chPref val="0"/>
        </dgm:presLayoutVars>
      </dgm:prSet>
      <dgm:spPr/>
    </dgm:pt>
  </dgm:ptLst>
  <dgm:cxnLst>
    <dgm:cxn modelId="{68816357-EAF7-400D-AC31-C06A6CC0E440}" type="presOf" srcId="{257C6A41-D98C-4162-B884-709799F8C3E9}" destId="{61657A77-3E15-401D-875E-86698EFD09A9}" srcOrd="0" destOrd="0" presId="urn:microsoft.com/office/officeart/2018/2/layout/IconVerticalSolidList"/>
    <dgm:cxn modelId="{A7AC2F58-3D1A-474A-92A4-00AFD2FF1814}" srcId="{042CECCD-BAC7-4A19-BAFB-EEFD727F1EDB}" destId="{748FE425-1D0E-40CB-A5E5-5A946B98E1E2}" srcOrd="0" destOrd="0" parTransId="{E894544A-89DA-4143-9896-311D5AED43A6}" sibTransId="{76195B14-E7BA-412E-9431-C4C332476DB3}"/>
    <dgm:cxn modelId="{DD2FDB82-CB0F-46AE-8789-42260611877A}" srcId="{042CECCD-BAC7-4A19-BAFB-EEFD727F1EDB}" destId="{29B5B503-E64B-4978-B272-7F7F559E7739}" srcOrd="2" destOrd="0" parTransId="{4D8121EF-C2C3-4ADD-B866-1A7DCC339F0B}" sibTransId="{27DA2AC8-D4E5-4C6C-82DC-9DC5FB441C88}"/>
    <dgm:cxn modelId="{BA3CB1AC-0F87-4247-99D4-187152D639BB}" type="presOf" srcId="{23131EE2-1B19-468D-A0BC-BD0BF1439154}" destId="{BB44D3BC-42D4-47B5-9BC8-97CCA70DB573}" srcOrd="0" destOrd="0" presId="urn:microsoft.com/office/officeart/2018/2/layout/IconVerticalSolidList"/>
    <dgm:cxn modelId="{63C071BC-FCC4-4523-B027-31C0F2D212C9}" type="presOf" srcId="{748FE425-1D0E-40CB-A5E5-5A946B98E1E2}" destId="{C30FF692-48C9-4850-9FCA-62A625D60DBB}" srcOrd="0" destOrd="0" presId="urn:microsoft.com/office/officeart/2018/2/layout/IconVerticalSolidList"/>
    <dgm:cxn modelId="{8B2D65D0-0FA9-4E79-9DAD-F6D0394A1810}" type="presOf" srcId="{29B5B503-E64B-4978-B272-7F7F559E7739}" destId="{B6C77753-835F-4CEF-B983-49F26F82EC28}" srcOrd="0" destOrd="0" presId="urn:microsoft.com/office/officeart/2018/2/layout/IconVerticalSolidList"/>
    <dgm:cxn modelId="{4F1B38D5-1D21-4E36-8887-829E4328EEEA}" srcId="{042CECCD-BAC7-4A19-BAFB-EEFD727F1EDB}" destId="{23131EE2-1B19-468D-A0BC-BD0BF1439154}" srcOrd="1" destOrd="0" parTransId="{43284398-755D-4F67-8A22-74B2CD4C7566}" sibTransId="{F5BBA7E0-5171-4BBB-B540-64A9335B1C0E}"/>
    <dgm:cxn modelId="{441248E6-9FD7-4756-95AC-D6107D67E39D}" type="presOf" srcId="{042CECCD-BAC7-4A19-BAFB-EEFD727F1EDB}" destId="{AFFA45B5-6FC1-4D63-A719-A5FFE54EDFC7}" srcOrd="0" destOrd="0" presId="urn:microsoft.com/office/officeart/2018/2/layout/IconVerticalSolidList"/>
    <dgm:cxn modelId="{CBCF61F1-E07F-4220-B1A8-3F86852F3CD8}" srcId="{042CECCD-BAC7-4A19-BAFB-EEFD727F1EDB}" destId="{257C6A41-D98C-4162-B884-709799F8C3E9}" srcOrd="3" destOrd="0" parTransId="{F6A7C03E-14D1-484C-B543-A33582C21D32}" sibTransId="{193A7D7A-0C87-48CF-AE08-891F6C4DFF33}"/>
    <dgm:cxn modelId="{F36F70F4-AFA1-4804-A84C-A3907D930E4F}" type="presParOf" srcId="{AFFA45B5-6FC1-4D63-A719-A5FFE54EDFC7}" destId="{6DCCC4E0-C7C2-46AA-9697-AF97D8A737D6}" srcOrd="0" destOrd="0" presId="urn:microsoft.com/office/officeart/2018/2/layout/IconVerticalSolidList"/>
    <dgm:cxn modelId="{09DFB83C-75FA-4D54-8705-37F733FDCCB8}" type="presParOf" srcId="{6DCCC4E0-C7C2-46AA-9697-AF97D8A737D6}" destId="{02E0545E-9473-420C-A686-29C2E185B247}" srcOrd="0" destOrd="0" presId="urn:microsoft.com/office/officeart/2018/2/layout/IconVerticalSolidList"/>
    <dgm:cxn modelId="{3871FD2E-2236-44AB-B431-0CF1A4B2627C}" type="presParOf" srcId="{6DCCC4E0-C7C2-46AA-9697-AF97D8A737D6}" destId="{0A8EAB2D-9F53-4312-82EE-B21F9509E6B9}" srcOrd="1" destOrd="0" presId="urn:microsoft.com/office/officeart/2018/2/layout/IconVerticalSolidList"/>
    <dgm:cxn modelId="{B778B22A-BBE0-4FE3-987C-D0428F7AE6D7}" type="presParOf" srcId="{6DCCC4E0-C7C2-46AA-9697-AF97D8A737D6}" destId="{074863EF-2A92-4FBE-9EC4-9ADB5321DB74}" srcOrd="2" destOrd="0" presId="urn:microsoft.com/office/officeart/2018/2/layout/IconVerticalSolidList"/>
    <dgm:cxn modelId="{A72581A4-5C83-462B-9EFE-5144E2F38760}" type="presParOf" srcId="{6DCCC4E0-C7C2-46AA-9697-AF97D8A737D6}" destId="{C30FF692-48C9-4850-9FCA-62A625D60DBB}" srcOrd="3" destOrd="0" presId="urn:microsoft.com/office/officeart/2018/2/layout/IconVerticalSolidList"/>
    <dgm:cxn modelId="{6E8AB9E0-B002-43A2-9B96-92D18954E72E}" type="presParOf" srcId="{AFFA45B5-6FC1-4D63-A719-A5FFE54EDFC7}" destId="{0EAAB89C-8433-492C-AFB2-1B7F6274300A}" srcOrd="1" destOrd="0" presId="urn:microsoft.com/office/officeart/2018/2/layout/IconVerticalSolidList"/>
    <dgm:cxn modelId="{34D3BAA9-8190-4EC9-B863-2E40AB77113F}" type="presParOf" srcId="{AFFA45B5-6FC1-4D63-A719-A5FFE54EDFC7}" destId="{403D8277-4890-4080-8F27-E6022CBEB6C6}" srcOrd="2" destOrd="0" presId="urn:microsoft.com/office/officeart/2018/2/layout/IconVerticalSolidList"/>
    <dgm:cxn modelId="{8AA3DBA2-05F3-4C13-87CA-118EB47DC726}" type="presParOf" srcId="{403D8277-4890-4080-8F27-E6022CBEB6C6}" destId="{310C17ED-CCEF-4A75-8BB3-2463D8708BCD}" srcOrd="0" destOrd="0" presId="urn:microsoft.com/office/officeart/2018/2/layout/IconVerticalSolidList"/>
    <dgm:cxn modelId="{AE1DC89C-EC31-4239-9C6B-CD06D6106B45}" type="presParOf" srcId="{403D8277-4890-4080-8F27-E6022CBEB6C6}" destId="{DB9BB846-29F1-409E-B115-3A95CEC593FA}" srcOrd="1" destOrd="0" presId="urn:microsoft.com/office/officeart/2018/2/layout/IconVerticalSolidList"/>
    <dgm:cxn modelId="{32FD2057-7B50-42E0-9E94-B0D89C21E827}" type="presParOf" srcId="{403D8277-4890-4080-8F27-E6022CBEB6C6}" destId="{E62A6A3B-34F0-4966-8E6A-D3710FE875B9}" srcOrd="2" destOrd="0" presId="urn:microsoft.com/office/officeart/2018/2/layout/IconVerticalSolidList"/>
    <dgm:cxn modelId="{4A1E6406-42E2-4711-84C5-9775844F7973}" type="presParOf" srcId="{403D8277-4890-4080-8F27-E6022CBEB6C6}" destId="{BB44D3BC-42D4-47B5-9BC8-97CCA70DB573}" srcOrd="3" destOrd="0" presId="urn:microsoft.com/office/officeart/2018/2/layout/IconVerticalSolidList"/>
    <dgm:cxn modelId="{69CDA6E4-8FCC-409C-A6FF-38200CE98247}" type="presParOf" srcId="{AFFA45B5-6FC1-4D63-A719-A5FFE54EDFC7}" destId="{C17994AD-A50C-4D75-BAE4-00893DEBA3FD}" srcOrd="3" destOrd="0" presId="urn:microsoft.com/office/officeart/2018/2/layout/IconVerticalSolidList"/>
    <dgm:cxn modelId="{3FE55567-622A-4D6C-AE24-A475ACE0C819}" type="presParOf" srcId="{AFFA45B5-6FC1-4D63-A719-A5FFE54EDFC7}" destId="{990CDF39-8278-4957-BD41-1643DC61B807}" srcOrd="4" destOrd="0" presId="urn:microsoft.com/office/officeart/2018/2/layout/IconVerticalSolidList"/>
    <dgm:cxn modelId="{BD2E405F-798D-4340-A988-556B4E2B85F9}" type="presParOf" srcId="{990CDF39-8278-4957-BD41-1643DC61B807}" destId="{B57FBF7C-26AE-4D01-941E-51117A8CE4B7}" srcOrd="0" destOrd="0" presId="urn:microsoft.com/office/officeart/2018/2/layout/IconVerticalSolidList"/>
    <dgm:cxn modelId="{8D118843-C67B-4E16-B777-2294C929D4E3}" type="presParOf" srcId="{990CDF39-8278-4957-BD41-1643DC61B807}" destId="{C28CA632-FE28-4668-A46B-D0E3E610A0FC}" srcOrd="1" destOrd="0" presId="urn:microsoft.com/office/officeart/2018/2/layout/IconVerticalSolidList"/>
    <dgm:cxn modelId="{70146B7A-C913-43FF-ACB9-E4CC74C95A20}" type="presParOf" srcId="{990CDF39-8278-4957-BD41-1643DC61B807}" destId="{05769D22-32E5-4AEC-9776-2D5C6BD8EDF1}" srcOrd="2" destOrd="0" presId="urn:microsoft.com/office/officeart/2018/2/layout/IconVerticalSolidList"/>
    <dgm:cxn modelId="{A26D4400-46A3-4D4F-88C0-751DEBCAB836}" type="presParOf" srcId="{990CDF39-8278-4957-BD41-1643DC61B807}" destId="{B6C77753-835F-4CEF-B983-49F26F82EC28}" srcOrd="3" destOrd="0" presId="urn:microsoft.com/office/officeart/2018/2/layout/IconVerticalSolidList"/>
    <dgm:cxn modelId="{5AF2B454-B38A-4140-9BC0-280E53355533}" type="presParOf" srcId="{AFFA45B5-6FC1-4D63-A719-A5FFE54EDFC7}" destId="{8935D05B-AA41-4770-A327-D2102DC34A09}" srcOrd="5" destOrd="0" presId="urn:microsoft.com/office/officeart/2018/2/layout/IconVerticalSolidList"/>
    <dgm:cxn modelId="{C463E22A-4512-47CB-82CD-1712611FB50E}" type="presParOf" srcId="{AFFA45B5-6FC1-4D63-A719-A5FFE54EDFC7}" destId="{AEB281DF-974A-458E-8AF5-DB148570DE90}" srcOrd="6" destOrd="0" presId="urn:microsoft.com/office/officeart/2018/2/layout/IconVerticalSolidList"/>
    <dgm:cxn modelId="{D33E0D55-71B8-46DA-BBAE-7E42DF4973FB}" type="presParOf" srcId="{AEB281DF-974A-458E-8AF5-DB148570DE90}" destId="{A0B93624-79F7-4BA8-A1AB-B1ACD5F45AE8}" srcOrd="0" destOrd="0" presId="urn:microsoft.com/office/officeart/2018/2/layout/IconVerticalSolidList"/>
    <dgm:cxn modelId="{E4BBAE21-75B5-49CF-8E5C-427F07C0BA8E}" type="presParOf" srcId="{AEB281DF-974A-458E-8AF5-DB148570DE90}" destId="{7986C4EF-EAA8-4568-9E79-455FCB408CCA}" srcOrd="1" destOrd="0" presId="urn:microsoft.com/office/officeart/2018/2/layout/IconVerticalSolidList"/>
    <dgm:cxn modelId="{983BE662-2393-4166-99F1-F678CC1276DF}" type="presParOf" srcId="{AEB281DF-974A-458E-8AF5-DB148570DE90}" destId="{5EEC6140-7701-4349-B09A-D080934BC0B2}" srcOrd="2" destOrd="0" presId="urn:microsoft.com/office/officeart/2018/2/layout/IconVerticalSolidList"/>
    <dgm:cxn modelId="{F75F31BA-271D-484C-8CEE-F73DAD9C65E2}" type="presParOf" srcId="{AEB281DF-974A-458E-8AF5-DB148570DE90}" destId="{61657A77-3E15-401D-875E-86698EFD09A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3C6D1-74F4-1140-B794-A96FF25C4EA1}">
      <dsp:nvSpPr>
        <dsp:cNvPr id="0" name=""/>
        <dsp:cNvSpPr/>
      </dsp:nvSpPr>
      <dsp:spPr>
        <a:xfrm>
          <a:off x="0" y="1103333"/>
          <a:ext cx="6915150" cy="1678617"/>
        </a:xfrm>
        <a:prstGeom prst="roundRect">
          <a:avLst/>
        </a:prstGeom>
        <a:solidFill>
          <a:srgbClr val="0A325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Mission Statement</a:t>
          </a:r>
        </a:p>
        <a:p>
          <a:pPr marL="0" lvl="0" indent="0" algn="l" defTabSz="889000" rtl="0">
            <a:lnSpc>
              <a:spcPct val="90000"/>
            </a:lnSpc>
            <a:spcBef>
              <a:spcPct val="0"/>
            </a:spcBef>
            <a:spcAft>
              <a:spcPct val="35000"/>
            </a:spcAft>
            <a:buNone/>
          </a:pPr>
          <a:r>
            <a:rPr lang="en-US" sz="1800" kern="1200" dirty="0"/>
            <a:t>To provide independent, non-partisan, and trusted policy and program guidance that creates systemic changes so all Texans can obtain effective, efficient behavioral health care when and where they need it.</a:t>
          </a:r>
          <a:endParaRPr lang="en-US" sz="1800" b="0" kern="1200" dirty="0"/>
        </a:p>
      </dsp:txBody>
      <dsp:txXfrm>
        <a:off x="81943" y="1185276"/>
        <a:ext cx="6751264" cy="1514731"/>
      </dsp:txXfrm>
    </dsp:sp>
    <dsp:sp modelId="{1AB1F274-3393-FE4B-8490-3627FFAC248C}">
      <dsp:nvSpPr>
        <dsp:cNvPr id="0" name=""/>
        <dsp:cNvSpPr/>
      </dsp:nvSpPr>
      <dsp:spPr>
        <a:xfrm>
          <a:off x="0" y="0"/>
          <a:ext cx="6915150" cy="1087210"/>
        </a:xfrm>
        <a:prstGeom prst="roundRect">
          <a:avLst/>
        </a:prstGeom>
        <a:solidFill>
          <a:srgbClr val="366F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Vision</a:t>
          </a:r>
        </a:p>
        <a:p>
          <a:pPr marL="0" lvl="0" indent="0" algn="l" defTabSz="889000" rtl="0">
            <a:lnSpc>
              <a:spcPct val="90000"/>
            </a:lnSpc>
            <a:spcBef>
              <a:spcPct val="0"/>
            </a:spcBef>
            <a:spcAft>
              <a:spcPct val="35000"/>
            </a:spcAft>
            <a:buNone/>
          </a:pPr>
          <a:r>
            <a:rPr lang="en-US" sz="1800" kern="1200" dirty="0"/>
            <a:t>We envision Texas to be the national leader in treating people with mental health needs. </a:t>
          </a:r>
        </a:p>
      </dsp:txBody>
      <dsp:txXfrm>
        <a:off x="53073" y="53073"/>
        <a:ext cx="6809004" cy="981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0545E-9473-420C-A686-29C2E185B247}">
      <dsp:nvSpPr>
        <dsp:cNvPr id="0" name=""/>
        <dsp:cNvSpPr/>
      </dsp:nvSpPr>
      <dsp:spPr>
        <a:xfrm>
          <a:off x="0" y="1878"/>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EAB2D-9F53-4312-82EE-B21F9509E6B9}">
      <dsp:nvSpPr>
        <dsp:cNvPr id="0" name=""/>
        <dsp:cNvSpPr/>
      </dsp:nvSpPr>
      <dsp:spPr>
        <a:xfrm>
          <a:off x="287993" y="216088"/>
          <a:ext cx="523623" cy="523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0FF692-48C9-4850-9FCA-62A625D60DBB}">
      <dsp:nvSpPr>
        <dsp:cNvPr id="0" name=""/>
        <dsp:cNvSpPr/>
      </dsp:nvSpPr>
      <dsp:spPr>
        <a:xfrm>
          <a:off x="1099610" y="1878"/>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90000"/>
            </a:lnSpc>
            <a:spcBef>
              <a:spcPct val="0"/>
            </a:spcBef>
            <a:spcAft>
              <a:spcPct val="35000"/>
            </a:spcAft>
            <a:buNone/>
          </a:pPr>
          <a:r>
            <a:rPr lang="en-US" sz="2200" kern="1200"/>
            <a:t>The role of the courts has changed fundamentally and is more important than ever</a:t>
          </a:r>
        </a:p>
      </dsp:txBody>
      <dsp:txXfrm>
        <a:off x="1099610" y="1878"/>
        <a:ext cx="7129989" cy="952043"/>
      </dsp:txXfrm>
    </dsp:sp>
    <dsp:sp modelId="{310C17ED-CCEF-4A75-8BB3-2463D8708BCD}">
      <dsp:nvSpPr>
        <dsp:cNvPr id="0" name=""/>
        <dsp:cNvSpPr/>
      </dsp:nvSpPr>
      <dsp:spPr>
        <a:xfrm>
          <a:off x="0" y="1191932"/>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BB846-29F1-409E-B115-3A95CEC593FA}">
      <dsp:nvSpPr>
        <dsp:cNvPr id="0" name=""/>
        <dsp:cNvSpPr/>
      </dsp:nvSpPr>
      <dsp:spPr>
        <a:xfrm>
          <a:off x="287993" y="1406142"/>
          <a:ext cx="523623" cy="523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44D3BC-42D4-47B5-9BC8-97CCA70DB573}">
      <dsp:nvSpPr>
        <dsp:cNvPr id="0" name=""/>
        <dsp:cNvSpPr/>
      </dsp:nvSpPr>
      <dsp:spPr>
        <a:xfrm>
          <a:off x="1099610" y="1191932"/>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90000"/>
            </a:lnSpc>
            <a:spcBef>
              <a:spcPct val="0"/>
            </a:spcBef>
            <a:spcAft>
              <a:spcPct val="35000"/>
            </a:spcAft>
            <a:buNone/>
          </a:pPr>
          <a:r>
            <a:rPr lang="en-US" sz="2200" kern="1200" dirty="0"/>
            <a:t>The important innovations of the last two decades have led us into an unintended impasse</a:t>
          </a:r>
        </a:p>
      </dsp:txBody>
      <dsp:txXfrm>
        <a:off x="1099610" y="1191932"/>
        <a:ext cx="7129989" cy="952043"/>
      </dsp:txXfrm>
    </dsp:sp>
    <dsp:sp modelId="{B57FBF7C-26AE-4D01-941E-51117A8CE4B7}">
      <dsp:nvSpPr>
        <dsp:cNvPr id="0" name=""/>
        <dsp:cNvSpPr/>
      </dsp:nvSpPr>
      <dsp:spPr>
        <a:xfrm>
          <a:off x="0" y="2381986"/>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CA632-FE28-4668-A46B-D0E3E610A0FC}">
      <dsp:nvSpPr>
        <dsp:cNvPr id="0" name=""/>
        <dsp:cNvSpPr/>
      </dsp:nvSpPr>
      <dsp:spPr>
        <a:xfrm>
          <a:off x="287993" y="2596196"/>
          <a:ext cx="523623" cy="523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C77753-835F-4CEF-B983-49F26F82EC28}">
      <dsp:nvSpPr>
        <dsp:cNvPr id="0" name=""/>
        <dsp:cNvSpPr/>
      </dsp:nvSpPr>
      <dsp:spPr>
        <a:xfrm>
          <a:off x="1099610" y="2381986"/>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90000"/>
            </a:lnSpc>
            <a:spcBef>
              <a:spcPct val="0"/>
            </a:spcBef>
            <a:spcAft>
              <a:spcPct val="35000"/>
            </a:spcAft>
            <a:buNone/>
          </a:pPr>
          <a:r>
            <a:rPr lang="en-US" sz="2200" kern="1200"/>
            <a:t>The application of constitutional principles has deepened that impasse</a:t>
          </a:r>
        </a:p>
      </dsp:txBody>
      <dsp:txXfrm>
        <a:off x="1099610" y="2381986"/>
        <a:ext cx="7129989" cy="952043"/>
      </dsp:txXfrm>
    </dsp:sp>
    <dsp:sp modelId="{A0B93624-79F7-4BA8-A1AB-B1ACD5F45AE8}">
      <dsp:nvSpPr>
        <dsp:cNvPr id="0" name=""/>
        <dsp:cNvSpPr/>
      </dsp:nvSpPr>
      <dsp:spPr>
        <a:xfrm>
          <a:off x="0" y="3572041"/>
          <a:ext cx="8229600"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6C4EF-EAA8-4568-9E79-455FCB408CCA}">
      <dsp:nvSpPr>
        <dsp:cNvPr id="0" name=""/>
        <dsp:cNvSpPr/>
      </dsp:nvSpPr>
      <dsp:spPr>
        <a:xfrm>
          <a:off x="287993" y="3786250"/>
          <a:ext cx="523623" cy="5236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657A77-3E15-401D-875E-86698EFD09A9}">
      <dsp:nvSpPr>
        <dsp:cNvPr id="0" name=""/>
        <dsp:cNvSpPr/>
      </dsp:nvSpPr>
      <dsp:spPr>
        <a:xfrm>
          <a:off x="1099610" y="3572041"/>
          <a:ext cx="7129989"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977900">
            <a:lnSpc>
              <a:spcPct val="90000"/>
            </a:lnSpc>
            <a:spcBef>
              <a:spcPct val="0"/>
            </a:spcBef>
            <a:spcAft>
              <a:spcPct val="35000"/>
            </a:spcAft>
            <a:buNone/>
          </a:pPr>
          <a:r>
            <a:rPr lang="en-US" sz="2200" kern="1200"/>
            <a:t>We can only keep people out of the justice system by making health systems equal partners in reform</a:t>
          </a:r>
        </a:p>
      </dsp:txBody>
      <dsp:txXfrm>
        <a:off x="1099610" y="3572041"/>
        <a:ext cx="7129989" cy="9520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58770-60A1-4753-8CE1-485FA8E81DC7}" type="datetimeFigureOut">
              <a:rPr lang="en-US" smtClean="0"/>
              <a:t>11/18/20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750DC-F6A1-4D33-B5E0-87414645257A}" type="slidenum">
              <a:rPr lang="en-US" smtClean="0"/>
              <a:t>‹#›</a:t>
            </a:fld>
            <a:endParaRPr lang="en-US"/>
          </a:p>
        </p:txBody>
      </p:sp>
    </p:spTree>
    <p:extLst>
      <p:ext uri="{BB962C8B-B14F-4D97-AF65-F5344CB8AC3E}">
        <p14:creationId xmlns:p14="http://schemas.microsoft.com/office/powerpoint/2010/main" val="2962048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750DC-F6A1-4D33-B5E0-87414645257A}" type="slidenum">
              <a:rPr lang="en-US" smtClean="0"/>
              <a:t>1</a:t>
            </a:fld>
            <a:endParaRPr lang="en-US"/>
          </a:p>
        </p:txBody>
      </p:sp>
    </p:spTree>
    <p:extLst>
      <p:ext uri="{BB962C8B-B14F-4D97-AF65-F5344CB8AC3E}">
        <p14:creationId xmlns:p14="http://schemas.microsoft.com/office/powerpoint/2010/main" val="1668916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B94A3A-5F44-3B43-9DBE-168DD4A23B54}" type="slidenum">
              <a:rPr lang="en-US" smtClean="0"/>
              <a:t>2</a:t>
            </a:fld>
            <a:endParaRPr lang="en-US" dirty="0"/>
          </a:p>
        </p:txBody>
      </p:sp>
    </p:spTree>
    <p:extLst>
      <p:ext uri="{BB962C8B-B14F-4D97-AF65-F5344CB8AC3E}">
        <p14:creationId xmlns:p14="http://schemas.microsoft.com/office/powerpoint/2010/main" val="61124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original slide.</a:t>
            </a:r>
          </a:p>
        </p:txBody>
      </p:sp>
      <p:sp>
        <p:nvSpPr>
          <p:cNvPr id="4" name="Slide Number Placeholder 3"/>
          <p:cNvSpPr>
            <a:spLocks noGrp="1"/>
          </p:cNvSpPr>
          <p:nvPr>
            <p:ph type="sldNum" sz="quarter" idx="10"/>
          </p:nvPr>
        </p:nvSpPr>
        <p:spPr/>
        <p:txBody>
          <a:bodyPr/>
          <a:lstStyle/>
          <a:p>
            <a:fld id="{2CB94A3A-5F44-3B43-9DBE-168DD4A23B54}" type="slidenum">
              <a:rPr lang="en-US" smtClean="0"/>
              <a:t>4</a:t>
            </a:fld>
            <a:endParaRPr lang="en-US" dirty="0"/>
          </a:p>
        </p:txBody>
      </p:sp>
    </p:spTree>
    <p:extLst>
      <p:ext uri="{BB962C8B-B14F-4D97-AF65-F5344CB8AC3E}">
        <p14:creationId xmlns:p14="http://schemas.microsoft.com/office/powerpoint/2010/main" val="202484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C750DC-F6A1-4D33-B5E0-87414645257A}" type="slidenum">
              <a:rPr lang="en-US" smtClean="0"/>
              <a:t>7</a:t>
            </a:fld>
            <a:endParaRPr lang="en-US"/>
          </a:p>
        </p:txBody>
      </p:sp>
    </p:spTree>
    <p:extLst>
      <p:ext uri="{BB962C8B-B14F-4D97-AF65-F5344CB8AC3E}">
        <p14:creationId xmlns:p14="http://schemas.microsoft.com/office/powerpoint/2010/main" val="3170475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i="1" dirty="0">
              <a:solidFill>
                <a:schemeClr val="bg1"/>
              </a:solidFill>
            </a:endParaRPr>
          </a:p>
          <a:p>
            <a:endParaRPr lang="en-US" sz="1600" b="1" dirty="0">
              <a:solidFill>
                <a:schemeClr val="bg1"/>
              </a:solidFill>
            </a:endParaRPr>
          </a:p>
          <a:p>
            <a:endParaRPr lang="en-US" sz="1600" b="1" dirty="0">
              <a:solidFill>
                <a:schemeClr val="bg1"/>
              </a:solidFill>
            </a:endParaRPr>
          </a:p>
          <a:p>
            <a:endParaRPr lang="en-US" sz="1600" b="1" dirty="0">
              <a:solidFill>
                <a:schemeClr val="bg1"/>
              </a:solidFill>
            </a:endParaRPr>
          </a:p>
          <a:p>
            <a:endParaRPr lang="en-US" sz="1600" b="1" dirty="0">
              <a:solidFill>
                <a:schemeClr val="bg1"/>
              </a:solidFill>
            </a:endParaRPr>
          </a:p>
          <a:p>
            <a:endParaRPr lang="en-US" sz="1600" b="1" u="sng" dirty="0"/>
          </a:p>
          <a:p>
            <a:endParaRPr lang="en-US" sz="1600" b="1" u="sng" dirty="0"/>
          </a:p>
          <a:p>
            <a:endParaRPr lang="en-US" sz="1600" b="1" u="sng" dirty="0"/>
          </a:p>
        </p:txBody>
      </p:sp>
      <p:sp>
        <p:nvSpPr>
          <p:cNvPr id="4" name="Slide Number Placeholder 3"/>
          <p:cNvSpPr>
            <a:spLocks noGrp="1"/>
          </p:cNvSpPr>
          <p:nvPr>
            <p:ph type="sldNum" sz="quarter" idx="10"/>
          </p:nvPr>
        </p:nvSpPr>
        <p:spPr/>
        <p:txBody>
          <a:bodyPr/>
          <a:lstStyle/>
          <a:p>
            <a:fld id="{A818605D-FCC6-8641-8756-B02937C0140D}" type="slidenum">
              <a:rPr lang="en-US" smtClean="0"/>
              <a:t>13</a:t>
            </a:fld>
            <a:endParaRPr lang="en-US" dirty="0"/>
          </a:p>
        </p:txBody>
      </p:sp>
    </p:spTree>
    <p:extLst>
      <p:ext uri="{BB962C8B-B14F-4D97-AF65-F5344CB8AC3E}">
        <p14:creationId xmlns:p14="http://schemas.microsoft.com/office/powerpoint/2010/main" val="126089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B94A3A-5F44-3B43-9DBE-168DD4A23B54}" type="slidenum">
              <a:rPr lang="en-US" smtClean="0"/>
              <a:t>23</a:t>
            </a:fld>
            <a:endParaRPr lang="en-US" dirty="0"/>
          </a:p>
        </p:txBody>
      </p:sp>
    </p:spTree>
    <p:extLst>
      <p:ext uri="{BB962C8B-B14F-4D97-AF65-F5344CB8AC3E}">
        <p14:creationId xmlns:p14="http://schemas.microsoft.com/office/powerpoint/2010/main" val="3290928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F519B7-61FA-9D4B-AF13-7FD5B4B45FB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0" y="4953000"/>
            <a:ext cx="9144000" cy="552450"/>
          </a:xfrm>
        </p:spPr>
        <p:txBody>
          <a:bodyPr>
            <a:normAutofit/>
          </a:bodyPr>
          <a:lstStyle>
            <a:lvl1pPr algn="ctr">
              <a:defRPr sz="2100" b="1">
                <a:solidFill>
                  <a:srgbClr val="FFFFF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0" y="5505450"/>
            <a:ext cx="9144000" cy="381000"/>
          </a:xfrm>
        </p:spPr>
        <p:txBody>
          <a:bodyPr>
            <a:normAutofit/>
          </a:bodyPr>
          <a:lstStyle>
            <a:lvl1pPr marL="0" indent="0" algn="ctr">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9" name="Straight Connector 8"/>
          <p:cNvCxnSpPr/>
          <p:nvPr userDrawn="1"/>
        </p:nvCxnSpPr>
        <p:spPr>
          <a:xfrm>
            <a:off x="1104900" y="4953000"/>
            <a:ext cx="6934200"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1104900" y="5886450"/>
            <a:ext cx="6934200"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5F1CE4BB-0990-2645-AF7D-0F1B89E40FE7}"/>
              </a:ext>
            </a:extLst>
          </p:cNvPr>
          <p:cNvPicPr>
            <a:picLocks noChangeAspect="1"/>
          </p:cNvPicPr>
          <p:nvPr userDrawn="1"/>
        </p:nvPicPr>
        <p:blipFill>
          <a:blip r:embed="rId3"/>
          <a:stretch>
            <a:fillRect/>
          </a:stretch>
        </p:blipFill>
        <p:spPr>
          <a:xfrm>
            <a:off x="1499616" y="731520"/>
            <a:ext cx="6144768" cy="3840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BD6B7-E487-9A4A-97CC-DB4A586F2F13}"/>
              </a:ext>
            </a:extLst>
          </p:cNvPr>
          <p:cNvSpPr/>
          <p:nvPr userDrawn="1"/>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953000"/>
            <a:ext cx="9144000" cy="552450"/>
          </a:xfrm>
        </p:spPr>
        <p:txBody>
          <a:bodyPr>
            <a:normAutofit/>
          </a:bodyPr>
          <a:lstStyle>
            <a:lvl1pPr algn="ctr">
              <a:defRPr sz="2100" b="1">
                <a:solidFill>
                  <a:srgbClr val="0A3257"/>
                </a:solidFill>
              </a:defRPr>
            </a:lvl1pPr>
          </a:lstStyle>
          <a:p>
            <a:r>
              <a:rPr lang="en-US"/>
              <a:t>Click to edit Master title style</a:t>
            </a:r>
            <a:endParaRPr lang="en-US" dirty="0"/>
          </a:p>
        </p:txBody>
      </p:sp>
      <p:sp>
        <p:nvSpPr>
          <p:cNvPr id="3" name="Subtitle 2"/>
          <p:cNvSpPr>
            <a:spLocks noGrp="1"/>
          </p:cNvSpPr>
          <p:nvPr>
            <p:ph type="subTitle" idx="1"/>
          </p:nvPr>
        </p:nvSpPr>
        <p:spPr>
          <a:xfrm>
            <a:off x="0" y="5505450"/>
            <a:ext cx="9144000" cy="381000"/>
          </a:xfrm>
        </p:spPr>
        <p:txBody>
          <a:bodyPr>
            <a:normAutofit/>
          </a:bodyPr>
          <a:lstStyle>
            <a:lvl1pPr marL="0" indent="0" algn="ctr">
              <a:buNone/>
              <a:defRPr sz="1400">
                <a:solidFill>
                  <a:srgbClr val="0A325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9" name="Straight Connector 8"/>
          <p:cNvCxnSpPr/>
          <p:nvPr userDrawn="1"/>
        </p:nvCxnSpPr>
        <p:spPr>
          <a:xfrm>
            <a:off x="1104900" y="4953000"/>
            <a:ext cx="6934200" cy="1588"/>
          </a:xfrm>
          <a:prstGeom prst="line">
            <a:avLst/>
          </a:prstGeom>
          <a:ln w="12700" cap="flat" cmpd="sng" algn="ctr">
            <a:solidFill>
              <a:srgbClr val="0A325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1104900" y="5886450"/>
            <a:ext cx="6934200" cy="1588"/>
          </a:xfrm>
          <a:prstGeom prst="line">
            <a:avLst/>
          </a:prstGeom>
          <a:ln w="12700" cap="flat" cmpd="sng" algn="ctr">
            <a:solidFill>
              <a:srgbClr val="0A325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CA47FBD-7222-CB4D-856A-B93D76600819}"/>
              </a:ext>
            </a:extLst>
          </p:cNvPr>
          <p:cNvPicPr>
            <a:picLocks noChangeAspect="1"/>
          </p:cNvPicPr>
          <p:nvPr userDrawn="1"/>
        </p:nvPicPr>
        <p:blipFill>
          <a:blip r:embed="rId2"/>
          <a:stretch>
            <a:fillRect/>
          </a:stretch>
        </p:blipFill>
        <p:spPr>
          <a:xfrm>
            <a:off x="1499616" y="836295"/>
            <a:ext cx="6144768" cy="3840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p:spPr>
        <p:txBody>
          <a:bodyPr/>
          <a:lstStyle>
            <a:lvl2pPr marL="914400" indent="-34448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AB338BB8-77C0-AD40-A287-C53F7C2748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AB338BB8-77C0-AD40-A287-C53F7C2748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tsm_PPT_Final-a-03.pn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722313" y="3035300"/>
            <a:ext cx="7772400" cy="698500"/>
          </a:xfrm>
        </p:spPr>
        <p:txBody>
          <a:bodyPr anchor="t"/>
          <a:lstStyle>
            <a:lvl1pPr algn="ctr">
              <a:defRPr sz="4000" b="1" cap="all">
                <a:solidFill>
                  <a:schemeClr val="bg1"/>
                </a:solidFill>
              </a:defRPr>
            </a:lvl1pPr>
          </a:lstStyle>
          <a:p>
            <a:r>
              <a:rPr lang="en-US" dirty="0"/>
              <a:t>Click to edit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B338BB8-77C0-AD40-A287-C53F7C274806}" type="slidenum">
              <a:rPr lang="en-US" smtClean="0"/>
              <a:pPr/>
              <a:t>‹#›</a:t>
            </a:fld>
            <a:endParaRPr lang="en-US" dirty="0"/>
          </a:p>
        </p:txBody>
      </p:sp>
      <p:grpSp>
        <p:nvGrpSpPr>
          <p:cNvPr id="10" name="Group 9"/>
          <p:cNvGrpSpPr/>
          <p:nvPr userDrawn="1"/>
        </p:nvGrpSpPr>
        <p:grpSpPr>
          <a:xfrm>
            <a:off x="1104900" y="2743200"/>
            <a:ext cx="6934200" cy="1371600"/>
            <a:chOff x="1104900" y="3048000"/>
            <a:chExt cx="6934200" cy="935038"/>
          </a:xfrm>
        </p:grpSpPr>
        <p:cxnSp>
          <p:nvCxnSpPr>
            <p:cNvPr id="8" name="Straight Connector 7"/>
            <p:cNvCxnSpPr/>
            <p:nvPr userDrawn="1"/>
          </p:nvCxnSpPr>
          <p:spPr>
            <a:xfrm>
              <a:off x="1104900" y="3048000"/>
              <a:ext cx="6934200" cy="1588"/>
            </a:xfrm>
            <a:prstGeom prst="line">
              <a:avLst/>
            </a:prstGeom>
            <a:ln w="12700" cap="flat" cmpd="sng" algn="ctr">
              <a:solidFill>
                <a:srgbClr val="0A325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04900" y="3981450"/>
              <a:ext cx="6934200" cy="1588"/>
            </a:xfrm>
            <a:prstGeom prst="line">
              <a:avLst/>
            </a:prstGeom>
            <a:ln w="12700" cap="flat" cmpd="sng" algn="ctr">
              <a:solidFill>
                <a:srgbClr val="0A325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A1E65C68-11F5-EB45-B868-713A224C91C0}"/>
              </a:ext>
            </a:extLst>
          </p:cNvPr>
          <p:cNvPicPr>
            <a:picLocks noChangeAspect="1"/>
          </p:cNvPicPr>
          <p:nvPr userDrawn="1"/>
        </p:nvPicPr>
        <p:blipFill rotWithShape="1">
          <a:blip r:embed="rId3"/>
          <a:srcRect t="22027" b="22027"/>
          <a:stretch/>
        </p:blipFill>
        <p:spPr>
          <a:xfrm>
            <a:off x="228600" y="6264275"/>
            <a:ext cx="1307592" cy="4572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035300"/>
            <a:ext cx="7772400" cy="698500"/>
          </a:xfrm>
        </p:spPr>
        <p:txBody>
          <a:bodyPr anchor="t"/>
          <a:lstStyle>
            <a:lvl1pPr algn="ctr">
              <a:defRPr sz="4000" b="1" cap="all">
                <a:solidFill>
                  <a:srgbClr val="46AA46"/>
                </a:solidFill>
              </a:defRPr>
            </a:lvl1pPr>
          </a:lstStyle>
          <a:p>
            <a:r>
              <a:rPr lang="en-US" dirty="0"/>
              <a:t>Click to edit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B338BB8-77C0-AD40-A287-C53F7C274806}" type="slidenum">
              <a:rPr lang="en-US" smtClean="0"/>
              <a:pPr/>
              <a:t>‹#›</a:t>
            </a:fld>
            <a:endParaRPr lang="en-US" dirty="0"/>
          </a:p>
        </p:txBody>
      </p:sp>
      <p:grpSp>
        <p:nvGrpSpPr>
          <p:cNvPr id="3" name="Group 9"/>
          <p:cNvGrpSpPr/>
          <p:nvPr userDrawn="1"/>
        </p:nvGrpSpPr>
        <p:grpSpPr>
          <a:xfrm>
            <a:off x="1104900" y="2743200"/>
            <a:ext cx="6934200" cy="1371600"/>
            <a:chOff x="1104900" y="3048000"/>
            <a:chExt cx="6934200" cy="935038"/>
          </a:xfrm>
        </p:grpSpPr>
        <p:cxnSp>
          <p:nvCxnSpPr>
            <p:cNvPr id="8" name="Straight Connector 7"/>
            <p:cNvCxnSpPr/>
            <p:nvPr userDrawn="1"/>
          </p:nvCxnSpPr>
          <p:spPr>
            <a:xfrm>
              <a:off x="1104900" y="3048000"/>
              <a:ext cx="6934200" cy="1588"/>
            </a:xfrm>
            <a:prstGeom prst="line">
              <a:avLst/>
            </a:prstGeom>
            <a:ln w="12700" cap="flat" cmpd="sng" algn="ctr">
              <a:solidFill>
                <a:srgbClr val="0A325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04900" y="3981450"/>
              <a:ext cx="6934200" cy="1588"/>
            </a:xfrm>
            <a:prstGeom prst="line">
              <a:avLst/>
            </a:prstGeom>
            <a:ln w="12700" cap="flat" cmpd="sng" algn="ctr">
              <a:solidFill>
                <a:srgbClr val="0A325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CC360-9DB9-0140-A818-FCF5052BF67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722313" y="685800"/>
            <a:ext cx="7772400" cy="5083175"/>
          </a:xfrm>
        </p:spPr>
        <p:txBody>
          <a:bodyPr anchor="t"/>
          <a:lstStyle>
            <a:lvl1pPr algn="l">
              <a:defRPr sz="4000" b="1" cap="none">
                <a:solidFill>
                  <a:schemeClr val="bg1"/>
                </a:solidFill>
              </a:defRPr>
            </a:lvl1pPr>
          </a:lstStyle>
          <a:p>
            <a:r>
              <a:rPr lang="en-US" dirty="0"/>
              <a:t>Click to edit title</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B338BB8-77C0-AD40-A287-C53F7C274806}" type="slidenum">
              <a:rPr lang="en-US" smtClean="0"/>
              <a:pPr/>
              <a:t>‹#›</a:t>
            </a:fld>
            <a:endParaRPr lang="en-US" dirty="0"/>
          </a:p>
        </p:txBody>
      </p:sp>
      <p:pic>
        <p:nvPicPr>
          <p:cNvPr id="8" name="Picture 7">
            <a:extLst>
              <a:ext uri="{FF2B5EF4-FFF2-40B4-BE49-F238E27FC236}">
                <a16:creationId xmlns:a16="http://schemas.microsoft.com/office/drawing/2014/main" id="{50263D35-E97F-744B-AEFA-0253672F4E81}"/>
              </a:ext>
            </a:extLst>
          </p:cNvPr>
          <p:cNvPicPr>
            <a:picLocks noChangeAspect="1"/>
          </p:cNvPicPr>
          <p:nvPr userDrawn="1"/>
        </p:nvPicPr>
        <p:blipFill rotWithShape="1">
          <a:blip r:embed="rId3"/>
          <a:srcRect t="22027" b="22027"/>
          <a:stretch/>
        </p:blipFill>
        <p:spPr>
          <a:xfrm>
            <a:off x="228600" y="6264275"/>
            <a:ext cx="1307592" cy="4572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9817"/>
            <a:ext cx="9144000" cy="762000"/>
          </a:xfrm>
        </p:spPr>
        <p:txBody>
          <a:bodyPr/>
          <a:lstStyle>
            <a:lvl1pPr>
              <a:defRPr sz="3200"/>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E04A35B5-8E25-0342-BCDC-F5AD938B4169}" type="slidenum">
              <a:rPr lang="en-US" smtClean="0"/>
              <a:t>‹#›</a:t>
            </a:fld>
            <a:endParaRPr lang="en-US"/>
          </a:p>
        </p:txBody>
      </p:sp>
      <p:cxnSp>
        <p:nvCxnSpPr>
          <p:cNvPr id="5" name="Straight Connector 4">
            <a:extLst>
              <a:ext uri="{FF2B5EF4-FFF2-40B4-BE49-F238E27FC236}">
                <a16:creationId xmlns:a16="http://schemas.microsoft.com/office/drawing/2014/main" id="{7CA21A61-EA19-874C-AAC6-7C1AA03E1434}"/>
              </a:ext>
            </a:extLst>
          </p:cNvPr>
          <p:cNvCxnSpPr/>
          <p:nvPr/>
        </p:nvCxnSpPr>
        <p:spPr>
          <a:xfrm>
            <a:off x="0" y="932509"/>
            <a:ext cx="9144000" cy="0"/>
          </a:xfrm>
          <a:prstGeom prst="line">
            <a:avLst/>
          </a:prstGeom>
          <a:effectLst/>
        </p:spPr>
        <p:style>
          <a:lnRef idx="2">
            <a:schemeClr val="accent4"/>
          </a:lnRef>
          <a:fillRef idx="0">
            <a:schemeClr val="accent4"/>
          </a:fillRef>
          <a:effectRef idx="1">
            <a:schemeClr val="accent4"/>
          </a:effectRef>
          <a:fontRef idx="minor">
            <a:schemeClr val="tx1"/>
          </a:fontRef>
        </p:style>
      </p:cxnSp>
      <p:sp>
        <p:nvSpPr>
          <p:cNvPr id="7" name="Text Placeholder 2">
            <a:extLst>
              <a:ext uri="{FF2B5EF4-FFF2-40B4-BE49-F238E27FC236}">
                <a16:creationId xmlns:a16="http://schemas.microsoft.com/office/drawing/2014/main" id="{4DD7842E-EA68-FC41-8476-06F540EC59DD}"/>
              </a:ext>
            </a:extLst>
          </p:cNvPr>
          <p:cNvSpPr>
            <a:spLocks noGrp="1"/>
          </p:cNvSpPr>
          <p:nvPr>
            <p:ph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329962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954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noAutofit/>
          </a:bodyPr>
          <a:lstStyle>
            <a:lvl1pPr indent="0" algn="r">
              <a:spcBef>
                <a:spcPts val="0"/>
              </a:spcBef>
              <a:spcAft>
                <a:spcPts val="0"/>
              </a:spcAft>
              <a:defRPr sz="1200">
                <a:solidFill>
                  <a:schemeClr val="tx1">
                    <a:tint val="75000"/>
                  </a:schemeClr>
                </a:solidFill>
                <a:latin typeface="Franklin Gothic Book"/>
              </a:defRPr>
            </a:lvl1pPr>
          </a:lstStyle>
          <a:p>
            <a:fld id="{AB338BB8-77C0-AD40-A287-C53F7C274806}" type="slidenum">
              <a:rPr lang="en-US" smtClean="0"/>
              <a:pPr/>
              <a:t>‹#›</a:t>
            </a:fld>
            <a:endParaRPr lang="en-US" dirty="0"/>
          </a:p>
        </p:txBody>
      </p:sp>
      <p:pic>
        <p:nvPicPr>
          <p:cNvPr id="5" name="Picture 4">
            <a:extLst>
              <a:ext uri="{FF2B5EF4-FFF2-40B4-BE49-F238E27FC236}">
                <a16:creationId xmlns:a16="http://schemas.microsoft.com/office/drawing/2014/main" id="{8CF805B2-41AA-724E-9396-2842C9616252}"/>
              </a:ext>
            </a:extLst>
          </p:cNvPr>
          <p:cNvPicPr>
            <a:picLocks noChangeAspect="1"/>
          </p:cNvPicPr>
          <p:nvPr userDrawn="1"/>
        </p:nvPicPr>
        <p:blipFill>
          <a:blip r:embed="rId10"/>
          <a:stretch>
            <a:fillRect/>
          </a:stretch>
        </p:blipFill>
        <p:spPr>
          <a:xfrm>
            <a:off x="214745" y="6324600"/>
            <a:ext cx="1309255" cy="4114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1" r:id="rId4"/>
    <p:sldLayoutId id="2147483651" r:id="rId5"/>
    <p:sldLayoutId id="2147483664" r:id="rId6"/>
    <p:sldLayoutId id="2147483662" r:id="rId7"/>
    <p:sldLayoutId id="2147483665" r:id="rId8"/>
  </p:sldLayoutIdLst>
  <p:hf hdr="0" ftr="0" dt="0"/>
  <p:txStyles>
    <p:titleStyle>
      <a:lvl1pPr indent="0" algn="l" defTabSz="457200" rtl="0" eaLnBrk="1" latinLnBrk="0" hangingPunct="1">
        <a:spcBef>
          <a:spcPts val="0"/>
        </a:spcBef>
        <a:spcAft>
          <a:spcPts val="0"/>
        </a:spcAft>
        <a:buNone/>
        <a:defRPr sz="3600" b="1" kern="1200">
          <a:solidFill>
            <a:srgbClr val="46AA46"/>
          </a:solidFill>
          <a:latin typeface="Franklin Gothic Medium"/>
          <a:ea typeface="+mj-ea"/>
          <a:cs typeface="Franklin Gothic Medium"/>
        </a:defRPr>
      </a:lvl1pPr>
    </p:titleStyle>
    <p:bodyStyle>
      <a:lvl1pPr marL="457200" indent="-457200" algn="l" defTabSz="457200" rtl="0" eaLnBrk="1" latinLnBrk="0" hangingPunct="1">
        <a:spcBef>
          <a:spcPts val="0"/>
        </a:spcBef>
        <a:spcAft>
          <a:spcPts val="0"/>
        </a:spcAft>
        <a:buFont typeface="Arial" panose="020B0604020202020204" pitchFamily="34" charset="0"/>
        <a:buChar char="•"/>
        <a:defRPr sz="3200" kern="1200">
          <a:solidFill>
            <a:srgbClr val="0A3257"/>
          </a:solidFill>
          <a:latin typeface="Franklin Gothic Book"/>
          <a:ea typeface="+mn-ea"/>
          <a:cs typeface="+mn-cs"/>
        </a:defRPr>
      </a:lvl1pPr>
      <a:lvl2pPr marL="914400" indent="-457200" algn="l" defTabSz="457200" rtl="0" eaLnBrk="1" latinLnBrk="0" hangingPunct="1">
        <a:spcBef>
          <a:spcPts val="0"/>
        </a:spcBef>
        <a:spcAft>
          <a:spcPts val="0"/>
        </a:spcAft>
        <a:buFont typeface="Arial" panose="020B0604020202020204" pitchFamily="34" charset="0"/>
        <a:buChar char="•"/>
        <a:defRPr sz="2800" kern="1200">
          <a:solidFill>
            <a:srgbClr val="002060"/>
          </a:solidFill>
          <a:latin typeface="Franklin Gothic Book"/>
          <a:ea typeface="+mn-ea"/>
          <a:cs typeface="+mn-cs"/>
        </a:defRPr>
      </a:lvl2pPr>
      <a:lvl3pPr marL="1374775" indent="-342900" algn="l" defTabSz="457200" rtl="0" eaLnBrk="1" latinLnBrk="0" hangingPunct="1">
        <a:spcBef>
          <a:spcPts val="0"/>
        </a:spcBef>
        <a:spcAft>
          <a:spcPts val="0"/>
        </a:spcAft>
        <a:buFont typeface="Arial" panose="020B0604020202020204" pitchFamily="34" charset="0"/>
        <a:buChar char="•"/>
        <a:defRPr sz="2400" kern="1200">
          <a:solidFill>
            <a:srgbClr val="002060"/>
          </a:solidFill>
          <a:latin typeface="Franklin Gothic Book"/>
          <a:ea typeface="+mn-ea"/>
          <a:cs typeface="+mn-cs"/>
        </a:defRPr>
      </a:lvl3pPr>
      <a:lvl4pPr marL="1828800" indent="-342900" algn="l" defTabSz="457200" rtl="0" eaLnBrk="1" latinLnBrk="0" hangingPunct="1">
        <a:spcBef>
          <a:spcPts val="0"/>
        </a:spcBef>
        <a:spcAft>
          <a:spcPts val="0"/>
        </a:spcAft>
        <a:buFont typeface="Arial" panose="020B0604020202020204" pitchFamily="34" charset="0"/>
        <a:buChar char="•"/>
        <a:defRPr sz="2000" kern="1200">
          <a:solidFill>
            <a:srgbClr val="002060"/>
          </a:solidFill>
          <a:latin typeface="Franklin Gothic Book"/>
          <a:ea typeface="+mn-ea"/>
          <a:cs typeface="+mn-cs"/>
        </a:defRPr>
      </a:lvl4pPr>
      <a:lvl5pPr marL="2289175" indent="-342900" algn="l" defTabSz="457200" rtl="0" eaLnBrk="1" latinLnBrk="0" hangingPunct="1">
        <a:spcBef>
          <a:spcPts val="0"/>
        </a:spcBef>
        <a:spcAft>
          <a:spcPts val="0"/>
        </a:spcAft>
        <a:buFont typeface="Arial" panose="020B0604020202020204" pitchFamily="34" charset="0"/>
        <a:buChar char="•"/>
        <a:defRPr sz="2000" kern="1200">
          <a:solidFill>
            <a:srgbClr val="002060"/>
          </a:solidFill>
          <a:latin typeface="Franklin Gothic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hyperlink" Target="http://publicdomainpictures.net/view-image.php?image=123970&amp;picture=pipa-ikonra"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541566B-DC8F-704D-8F63-F1B02F6D3C7D}"/>
              </a:ext>
            </a:extLst>
          </p:cNvPr>
          <p:cNvSpPr>
            <a:spLocks noGrp="1"/>
          </p:cNvSpPr>
          <p:nvPr>
            <p:ph type="ctrTitle"/>
          </p:nvPr>
        </p:nvSpPr>
        <p:spPr>
          <a:xfrm>
            <a:off x="-76200" y="5029200"/>
            <a:ext cx="9144000" cy="762000"/>
          </a:xfrm>
        </p:spPr>
        <p:txBody>
          <a:bodyPr>
            <a:normAutofit/>
          </a:bodyPr>
          <a:lstStyle/>
          <a:p>
            <a:r>
              <a:rPr lang="en-US" dirty="0"/>
              <a:t>The Evolving State of Mental Health Care in Texas and </a:t>
            </a:r>
            <a:br>
              <a:rPr lang="en-US" dirty="0"/>
            </a:br>
            <a:r>
              <a:rPr lang="en-US" dirty="0"/>
              <a:t>Its Impact on the Courts</a:t>
            </a:r>
          </a:p>
        </p:txBody>
      </p:sp>
      <p:sp>
        <p:nvSpPr>
          <p:cNvPr id="7" name="Subtitle 7">
            <a:extLst>
              <a:ext uri="{FF2B5EF4-FFF2-40B4-BE49-F238E27FC236}">
                <a16:creationId xmlns:a16="http://schemas.microsoft.com/office/drawing/2014/main" id="{9694601E-B32F-9D49-B2D9-0B38B98D37B1}"/>
              </a:ext>
            </a:extLst>
          </p:cNvPr>
          <p:cNvSpPr>
            <a:spLocks noGrp="1"/>
          </p:cNvSpPr>
          <p:nvPr>
            <p:ph type="subTitle" idx="1"/>
          </p:nvPr>
        </p:nvSpPr>
        <p:spPr>
          <a:xfrm>
            <a:off x="609600" y="5638800"/>
            <a:ext cx="7924800" cy="914400"/>
          </a:xfrm>
        </p:spPr>
        <p:txBody>
          <a:bodyPr>
            <a:normAutofit lnSpcReduction="10000"/>
          </a:bodyPr>
          <a:lstStyle/>
          <a:p>
            <a:endParaRPr lang="en-US" sz="900" dirty="0"/>
          </a:p>
          <a:p>
            <a:endParaRPr lang="en-US" sz="1050" dirty="0"/>
          </a:p>
          <a:p>
            <a:r>
              <a:rPr lang="en-US" sz="2000" dirty="0"/>
              <a:t>John </a:t>
            </a:r>
            <a:r>
              <a:rPr lang="en-US" sz="2000" dirty="0" err="1"/>
              <a:t>Petrila</a:t>
            </a:r>
            <a:r>
              <a:rPr lang="en-US" sz="2000" dirty="0"/>
              <a:t>, JD, LLM | Senior Executive Vice President of Policy</a:t>
            </a:r>
          </a:p>
          <a:p>
            <a:r>
              <a:rPr lang="en-US" sz="2000" dirty="0"/>
              <a:t>November 20,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C51C-1998-124A-A156-79B433DB6074}"/>
              </a:ext>
            </a:extLst>
          </p:cNvPr>
          <p:cNvSpPr>
            <a:spLocks noGrp="1"/>
          </p:cNvSpPr>
          <p:nvPr>
            <p:ph type="title"/>
          </p:nvPr>
        </p:nvSpPr>
        <p:spPr/>
        <p:txBody>
          <a:bodyPr/>
          <a:lstStyle/>
          <a:p>
            <a:r>
              <a:rPr lang="en-US" sz="2800" dirty="0"/>
              <a:t>Primary Responses Have Been Inside the Justice System</a:t>
            </a:r>
          </a:p>
        </p:txBody>
      </p:sp>
      <p:sp>
        <p:nvSpPr>
          <p:cNvPr id="3" name="Content Placeholder 2">
            <a:extLst>
              <a:ext uri="{FF2B5EF4-FFF2-40B4-BE49-F238E27FC236}">
                <a16:creationId xmlns:a16="http://schemas.microsoft.com/office/drawing/2014/main" id="{D8DA5256-E9E3-2747-95F1-EF925E1A5E2C}"/>
              </a:ext>
            </a:extLst>
          </p:cNvPr>
          <p:cNvSpPr>
            <a:spLocks noGrp="1"/>
          </p:cNvSpPr>
          <p:nvPr>
            <p:ph idx="1"/>
          </p:nvPr>
        </p:nvSpPr>
        <p:spPr/>
        <p:txBody>
          <a:bodyPr/>
          <a:lstStyle/>
          <a:p>
            <a:r>
              <a:rPr lang="en-US" sz="2800" dirty="0">
                <a:solidFill>
                  <a:schemeClr val="accent1"/>
                </a:solidFill>
              </a:rPr>
              <a:t>CIT Programs (Intercept 1)</a:t>
            </a:r>
          </a:p>
          <a:p>
            <a:pPr marL="0" indent="0">
              <a:buNone/>
            </a:pPr>
            <a:endParaRPr lang="en-US" sz="2800" dirty="0">
              <a:solidFill>
                <a:schemeClr val="accent1"/>
              </a:solidFill>
            </a:endParaRPr>
          </a:p>
          <a:p>
            <a:r>
              <a:rPr lang="en-US" sz="2800" dirty="0">
                <a:solidFill>
                  <a:schemeClr val="accent1"/>
                </a:solidFill>
              </a:rPr>
              <a:t>Mental Health Bond (Intercept 2)</a:t>
            </a:r>
          </a:p>
          <a:p>
            <a:pPr marL="0" indent="0">
              <a:buNone/>
            </a:pPr>
            <a:endParaRPr lang="en-US" sz="2800" dirty="0">
              <a:solidFill>
                <a:schemeClr val="accent1"/>
              </a:solidFill>
            </a:endParaRPr>
          </a:p>
          <a:p>
            <a:r>
              <a:rPr lang="en-US" sz="2800" dirty="0">
                <a:solidFill>
                  <a:schemeClr val="accent1"/>
                </a:solidFill>
              </a:rPr>
              <a:t>Specialty Courts (Intercept 3)</a:t>
            </a:r>
          </a:p>
          <a:p>
            <a:pPr marL="0" indent="0">
              <a:buNone/>
            </a:pPr>
            <a:endParaRPr lang="en-US" sz="2800" dirty="0">
              <a:solidFill>
                <a:schemeClr val="accent1"/>
              </a:solidFill>
            </a:endParaRPr>
          </a:p>
          <a:p>
            <a:r>
              <a:rPr lang="en-US" sz="2800" dirty="0">
                <a:solidFill>
                  <a:schemeClr val="accent1"/>
                </a:solidFill>
              </a:rPr>
              <a:t>Specialty Probation (Intercept 4-5)</a:t>
            </a:r>
          </a:p>
        </p:txBody>
      </p:sp>
      <p:sp>
        <p:nvSpPr>
          <p:cNvPr id="4" name="Slide Number Placeholder 3">
            <a:extLst>
              <a:ext uri="{FF2B5EF4-FFF2-40B4-BE49-F238E27FC236}">
                <a16:creationId xmlns:a16="http://schemas.microsoft.com/office/drawing/2014/main" id="{B58D6E05-5605-BD48-860E-811B44A17BF7}"/>
              </a:ext>
            </a:extLst>
          </p:cNvPr>
          <p:cNvSpPr>
            <a:spLocks noGrp="1"/>
          </p:cNvSpPr>
          <p:nvPr>
            <p:ph type="sldNum" sz="quarter" idx="12"/>
          </p:nvPr>
        </p:nvSpPr>
        <p:spPr/>
        <p:txBody>
          <a:bodyPr/>
          <a:lstStyle/>
          <a:p>
            <a:fld id="{AB338BB8-77C0-AD40-A287-C53F7C274806}" type="slidenum">
              <a:rPr lang="en-US" smtClean="0"/>
              <a:pPr/>
              <a:t>10</a:t>
            </a:fld>
            <a:endParaRPr lang="en-US"/>
          </a:p>
        </p:txBody>
      </p:sp>
    </p:spTree>
    <p:extLst>
      <p:ext uri="{BB962C8B-B14F-4D97-AF65-F5344CB8AC3E}">
        <p14:creationId xmlns:p14="http://schemas.microsoft.com/office/powerpoint/2010/main" val="3036397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29C9-E22D-CB4B-9255-0C5E449195BB}"/>
              </a:ext>
            </a:extLst>
          </p:cNvPr>
          <p:cNvSpPr>
            <a:spLocks noGrp="1"/>
          </p:cNvSpPr>
          <p:nvPr>
            <p:ph type="title"/>
          </p:nvPr>
        </p:nvSpPr>
        <p:spPr>
          <a:xfrm>
            <a:off x="533400" y="128133"/>
            <a:ext cx="8229600" cy="792162"/>
          </a:xfrm>
        </p:spPr>
        <p:txBody>
          <a:bodyPr/>
          <a:lstStyle/>
          <a:p>
            <a:r>
              <a:rPr lang="en-US" sz="2800" dirty="0"/>
              <a:t>Intercept 1: CIT</a:t>
            </a:r>
          </a:p>
        </p:txBody>
      </p:sp>
      <p:sp>
        <p:nvSpPr>
          <p:cNvPr id="4" name="Slide Number Placeholder 3">
            <a:extLst>
              <a:ext uri="{FF2B5EF4-FFF2-40B4-BE49-F238E27FC236}">
                <a16:creationId xmlns:a16="http://schemas.microsoft.com/office/drawing/2014/main" id="{54E75C67-12CA-C34F-AF66-0D5FEEF1F74F}"/>
              </a:ext>
            </a:extLst>
          </p:cNvPr>
          <p:cNvSpPr>
            <a:spLocks noGrp="1"/>
          </p:cNvSpPr>
          <p:nvPr>
            <p:ph type="sldNum" sz="quarter" idx="12"/>
          </p:nvPr>
        </p:nvSpPr>
        <p:spPr/>
        <p:txBody>
          <a:bodyPr/>
          <a:lstStyle/>
          <a:p>
            <a:fld id="{AB338BB8-77C0-AD40-A287-C53F7C274806}" type="slidenum">
              <a:rPr lang="en-US" smtClean="0"/>
              <a:pPr/>
              <a:t>11</a:t>
            </a:fld>
            <a:endParaRPr lang="en-US"/>
          </a:p>
        </p:txBody>
      </p:sp>
      <p:pic>
        <p:nvPicPr>
          <p:cNvPr id="4098" name="Picture 2" descr="Sequential Intercept Model Mapping Report for Contra Costa County">
            <a:extLst>
              <a:ext uri="{FF2B5EF4-FFF2-40B4-BE49-F238E27FC236}">
                <a16:creationId xmlns:a16="http://schemas.microsoft.com/office/drawing/2014/main" id="{D30421C5-A749-4E4E-B05C-3D081823BC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62600" y="1143000"/>
            <a:ext cx="2419498" cy="1920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942446-CD3C-6146-B50C-9E0D8249F75F}"/>
              </a:ext>
            </a:extLst>
          </p:cNvPr>
          <p:cNvSpPr txBox="1"/>
          <p:nvPr/>
        </p:nvSpPr>
        <p:spPr>
          <a:xfrm>
            <a:off x="752685" y="1143000"/>
            <a:ext cx="6333016" cy="4339650"/>
          </a:xfrm>
          <a:prstGeom prst="rect">
            <a:avLst/>
          </a:prstGeom>
          <a:noFill/>
        </p:spPr>
        <p:txBody>
          <a:bodyPr wrap="none" rtlCol="0">
            <a:spAutoFit/>
          </a:bodyPr>
          <a:lstStyle/>
          <a:p>
            <a:pPr marL="342900" indent="-342900">
              <a:buAutoNum type="arabicPeriod"/>
            </a:pPr>
            <a:r>
              <a:rPr lang="en-US" sz="2400" dirty="0">
                <a:solidFill>
                  <a:schemeClr val="accent1"/>
                </a:solidFill>
              </a:rPr>
              <a:t>Widely adopted nationally </a:t>
            </a:r>
          </a:p>
          <a:p>
            <a:pPr lvl="1"/>
            <a:r>
              <a:rPr lang="en-US" sz="2400" dirty="0">
                <a:solidFill>
                  <a:schemeClr val="accent1"/>
                </a:solidFill>
              </a:rPr>
              <a:t>(2,700 programs)</a:t>
            </a:r>
          </a:p>
          <a:p>
            <a:pPr marL="342900" indent="-342900">
              <a:buAutoNum type="arabicPeriod"/>
            </a:pPr>
            <a:endParaRPr lang="en-US" sz="2400" dirty="0">
              <a:solidFill>
                <a:schemeClr val="accent1"/>
              </a:solidFill>
            </a:endParaRPr>
          </a:p>
          <a:p>
            <a:pPr marL="342900" indent="-342900">
              <a:buAutoNum type="arabicPeriod"/>
            </a:pPr>
            <a:r>
              <a:rPr lang="en-US" sz="2400" dirty="0">
                <a:solidFill>
                  <a:schemeClr val="accent1"/>
                </a:solidFill>
              </a:rPr>
              <a:t>Law enforcement reliant</a:t>
            </a:r>
          </a:p>
          <a:p>
            <a:pPr marL="342900" indent="-342900">
              <a:buAutoNum type="arabicPeriod"/>
            </a:pPr>
            <a:endParaRPr lang="en-US" sz="2400" dirty="0">
              <a:solidFill>
                <a:schemeClr val="accent1"/>
              </a:solidFill>
            </a:endParaRPr>
          </a:p>
          <a:p>
            <a:pPr marL="342900" indent="-342900">
              <a:buAutoNum type="arabicPeriod"/>
            </a:pPr>
            <a:r>
              <a:rPr lang="en-US" sz="2400" dirty="0">
                <a:solidFill>
                  <a:schemeClr val="accent1"/>
                </a:solidFill>
              </a:rPr>
              <a:t>Outcomes:</a:t>
            </a:r>
          </a:p>
          <a:p>
            <a:pPr marL="742950" lvl="1" indent="-285750">
              <a:buFont typeface="Arial" panose="020B0604020202020204" pitchFamily="34" charset="0"/>
              <a:buChar char="•"/>
            </a:pPr>
            <a:r>
              <a:rPr lang="en-US" sz="2400" dirty="0">
                <a:solidFill>
                  <a:schemeClr val="accent1"/>
                </a:solidFill>
              </a:rPr>
              <a:t>Modest effect on diversion to services</a:t>
            </a:r>
          </a:p>
          <a:p>
            <a:pPr marL="742950" lvl="1" indent="-285750">
              <a:buFont typeface="Arial" panose="020B0604020202020204" pitchFamily="34" charset="0"/>
              <a:buChar char="•"/>
            </a:pPr>
            <a:r>
              <a:rPr lang="en-US" sz="2400" dirty="0">
                <a:solidFill>
                  <a:schemeClr val="accent1"/>
                </a:solidFill>
              </a:rPr>
              <a:t>Good effect on police attitudes</a:t>
            </a:r>
          </a:p>
          <a:p>
            <a:pPr marL="742950" lvl="1" indent="-285750">
              <a:buFont typeface="Arial" panose="020B0604020202020204" pitchFamily="34" charset="0"/>
              <a:buChar char="•"/>
            </a:pPr>
            <a:r>
              <a:rPr lang="en-US" sz="2400" dirty="0">
                <a:solidFill>
                  <a:schemeClr val="accent1"/>
                </a:solidFill>
              </a:rPr>
              <a:t>Diversion programs may decrease justice </a:t>
            </a:r>
          </a:p>
          <a:p>
            <a:pPr lvl="1"/>
            <a:r>
              <a:rPr lang="en-US" sz="2400" dirty="0">
                <a:solidFill>
                  <a:schemeClr val="accent1"/>
                </a:solidFill>
              </a:rPr>
              <a:t>     costs while increasing health costs</a:t>
            </a:r>
          </a:p>
          <a:p>
            <a:pPr lvl="1"/>
            <a:endParaRPr lang="en-US" dirty="0">
              <a:solidFill>
                <a:schemeClr val="accent1"/>
              </a:solidFill>
            </a:endParaRPr>
          </a:p>
          <a:p>
            <a:pPr marL="342900" indent="-342900">
              <a:buAutoNum type="arabicPeriod"/>
            </a:pPr>
            <a:endParaRPr lang="en-US" dirty="0">
              <a:solidFill>
                <a:schemeClr val="accent1"/>
              </a:solidFill>
            </a:endParaRPr>
          </a:p>
        </p:txBody>
      </p:sp>
      <p:sp>
        <p:nvSpPr>
          <p:cNvPr id="3" name="Rectangle 2">
            <a:extLst>
              <a:ext uri="{FF2B5EF4-FFF2-40B4-BE49-F238E27FC236}">
                <a16:creationId xmlns:a16="http://schemas.microsoft.com/office/drawing/2014/main" id="{31D94292-73FE-6940-AD3C-E7D08C050451}"/>
              </a:ext>
            </a:extLst>
          </p:cNvPr>
          <p:cNvSpPr/>
          <p:nvPr/>
        </p:nvSpPr>
        <p:spPr>
          <a:xfrm>
            <a:off x="1295400" y="6356350"/>
            <a:ext cx="6934200" cy="461665"/>
          </a:xfrm>
          <a:prstGeom prst="rect">
            <a:avLst/>
          </a:prstGeom>
        </p:spPr>
        <p:txBody>
          <a:bodyPr wrap="square">
            <a:spAutoFit/>
          </a:bodyPr>
          <a:lstStyle/>
          <a:p>
            <a:pPr lvl="1"/>
            <a:r>
              <a:rPr lang="en-US" sz="800" dirty="0"/>
              <a:t>http://</a:t>
            </a:r>
            <a:r>
              <a:rPr lang="en-US" sz="800" dirty="0" err="1"/>
              <a:t>jaapl.org</a:t>
            </a:r>
            <a:r>
              <a:rPr lang="en-US" sz="800" dirty="0"/>
              <a:t>/content/early/2019/09/24/JAAPL.00386319#:~:text=Despite%20a%20lack%20of%20evidence,area%20of%20officer%2Dlevel%20outcomes.</a:t>
            </a:r>
          </a:p>
          <a:p>
            <a:pPr marL="342900" indent="-342900">
              <a:buAutoNum type="arabicPeriod"/>
            </a:pPr>
            <a:endParaRPr lang="en-US" sz="800" dirty="0"/>
          </a:p>
        </p:txBody>
      </p:sp>
    </p:spTree>
    <p:extLst>
      <p:ext uri="{BB962C8B-B14F-4D97-AF65-F5344CB8AC3E}">
        <p14:creationId xmlns:p14="http://schemas.microsoft.com/office/powerpoint/2010/main" val="2841306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D319-EC01-8440-9F7F-7B5EF64701F8}"/>
              </a:ext>
            </a:extLst>
          </p:cNvPr>
          <p:cNvSpPr>
            <a:spLocks noGrp="1"/>
          </p:cNvSpPr>
          <p:nvPr>
            <p:ph type="title"/>
          </p:nvPr>
        </p:nvSpPr>
        <p:spPr/>
        <p:txBody>
          <a:bodyPr/>
          <a:lstStyle/>
          <a:p>
            <a:r>
              <a:rPr lang="en-US" sz="2800" dirty="0"/>
              <a:t>Intercept 2: Mental Health Bond</a:t>
            </a:r>
          </a:p>
        </p:txBody>
      </p:sp>
      <p:sp>
        <p:nvSpPr>
          <p:cNvPr id="3" name="Content Placeholder 2">
            <a:extLst>
              <a:ext uri="{FF2B5EF4-FFF2-40B4-BE49-F238E27FC236}">
                <a16:creationId xmlns:a16="http://schemas.microsoft.com/office/drawing/2014/main" id="{E653CECC-391B-7142-B2C8-6740496589D8}"/>
              </a:ext>
            </a:extLst>
          </p:cNvPr>
          <p:cNvSpPr>
            <a:spLocks noGrp="1"/>
          </p:cNvSpPr>
          <p:nvPr>
            <p:ph idx="1"/>
          </p:nvPr>
        </p:nvSpPr>
        <p:spPr>
          <a:xfrm>
            <a:off x="457200" y="1295400"/>
            <a:ext cx="5638800" cy="4525963"/>
          </a:xfrm>
        </p:spPr>
        <p:txBody>
          <a:bodyPr/>
          <a:lstStyle/>
          <a:p>
            <a:r>
              <a:rPr lang="en-US" sz="2000" dirty="0">
                <a:solidFill>
                  <a:schemeClr val="accent1"/>
                </a:solidFill>
              </a:rPr>
              <a:t>Texas law emphasizes identification of persons with mental illnesses in jail </a:t>
            </a:r>
          </a:p>
          <a:p>
            <a:endParaRPr lang="en-US" sz="2000" dirty="0">
              <a:solidFill>
                <a:schemeClr val="accent1"/>
              </a:solidFill>
            </a:endParaRPr>
          </a:p>
          <a:p>
            <a:r>
              <a:rPr lang="en-US" sz="2000" dirty="0">
                <a:solidFill>
                  <a:schemeClr val="accent1"/>
                </a:solidFill>
              </a:rPr>
              <a:t>Not later than 12 hours after the sheriff or municipal jailer having custody of a defendant for an offense punishable as a Class B misdemeanor or any higher category of offense receives credible information that may establish reasonable cause to believe that the defendant has a mental illness or is a person with an intellectual disability, </a:t>
            </a:r>
            <a:r>
              <a:rPr lang="en-US" sz="2000" b="1" dirty="0">
                <a:solidFill>
                  <a:schemeClr val="accent1"/>
                </a:solidFill>
              </a:rPr>
              <a:t>the sheriff or municipal jailer shall provide written or electronic notice to the magistrate</a:t>
            </a:r>
            <a:r>
              <a:rPr lang="en-US" sz="2000" dirty="0">
                <a:solidFill>
                  <a:schemeClr val="accent1"/>
                </a:solidFill>
              </a:rPr>
              <a:t>. CPP 16.22</a:t>
            </a:r>
          </a:p>
        </p:txBody>
      </p:sp>
      <p:sp>
        <p:nvSpPr>
          <p:cNvPr id="4" name="Slide Number Placeholder 3">
            <a:extLst>
              <a:ext uri="{FF2B5EF4-FFF2-40B4-BE49-F238E27FC236}">
                <a16:creationId xmlns:a16="http://schemas.microsoft.com/office/drawing/2014/main" id="{14DE8CC9-1F89-3648-9009-05D25EF1C0DE}"/>
              </a:ext>
            </a:extLst>
          </p:cNvPr>
          <p:cNvSpPr>
            <a:spLocks noGrp="1"/>
          </p:cNvSpPr>
          <p:nvPr>
            <p:ph type="sldNum" sz="quarter" idx="12"/>
          </p:nvPr>
        </p:nvSpPr>
        <p:spPr/>
        <p:txBody>
          <a:bodyPr/>
          <a:lstStyle/>
          <a:p>
            <a:fld id="{AB338BB8-77C0-AD40-A287-C53F7C274806}" type="slidenum">
              <a:rPr lang="en-US" smtClean="0"/>
              <a:pPr/>
              <a:t>12</a:t>
            </a:fld>
            <a:endParaRPr lang="en-US"/>
          </a:p>
        </p:txBody>
      </p:sp>
      <p:pic>
        <p:nvPicPr>
          <p:cNvPr id="6" name="Picture 5" descr="Diagram&#10;&#10;Description automatically generated">
            <a:extLst>
              <a:ext uri="{FF2B5EF4-FFF2-40B4-BE49-F238E27FC236}">
                <a16:creationId xmlns:a16="http://schemas.microsoft.com/office/drawing/2014/main" id="{499A05D2-DEA2-8C44-96A4-F35D7581D547}"/>
              </a:ext>
            </a:extLst>
          </p:cNvPr>
          <p:cNvPicPr>
            <a:picLocks noChangeAspect="1"/>
          </p:cNvPicPr>
          <p:nvPr/>
        </p:nvPicPr>
        <p:blipFill>
          <a:blip r:embed="rId2"/>
          <a:stretch>
            <a:fillRect/>
          </a:stretch>
        </p:blipFill>
        <p:spPr>
          <a:xfrm>
            <a:off x="6324600" y="2228850"/>
            <a:ext cx="2159000" cy="2400300"/>
          </a:xfrm>
          <a:prstGeom prst="rect">
            <a:avLst/>
          </a:prstGeom>
        </p:spPr>
      </p:pic>
    </p:spTree>
    <p:extLst>
      <p:ext uri="{BB962C8B-B14F-4D97-AF65-F5344CB8AC3E}">
        <p14:creationId xmlns:p14="http://schemas.microsoft.com/office/powerpoint/2010/main" val="76199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639423"/>
          </a:xfrm>
        </p:spPr>
        <p:txBody>
          <a:bodyPr/>
          <a:lstStyle/>
          <a:p>
            <a:r>
              <a:rPr lang="en-US" dirty="0"/>
              <a:t>Screenings in Relation to Number of Assessments</a:t>
            </a:r>
          </a:p>
        </p:txBody>
      </p:sp>
      <p:pic>
        <p:nvPicPr>
          <p:cNvPr id="16" name="Picture 15" descr="Check Mark Icon Free Stock Photo - Public Domain Pictures">
            <a:extLst>
              <a:ext uri="{FF2B5EF4-FFF2-40B4-BE49-F238E27FC236}">
                <a16:creationId xmlns:a16="http://schemas.microsoft.com/office/drawing/2014/main" id="{FFD7CE88-5C89-B048-AA6C-F586F20E540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7676" y="1932199"/>
            <a:ext cx="365126" cy="365126"/>
          </a:xfrm>
          <a:prstGeom prst="rect">
            <a:avLst/>
          </a:prstGeom>
        </p:spPr>
      </p:pic>
      <p:sp>
        <p:nvSpPr>
          <p:cNvPr id="12" name="Slide Number Placeholder 3">
            <a:extLst>
              <a:ext uri="{FF2B5EF4-FFF2-40B4-BE49-F238E27FC236}">
                <a16:creationId xmlns:a16="http://schemas.microsoft.com/office/drawing/2014/main" id="{6F614AFC-F163-2A41-96B9-8075181AAA0E}"/>
              </a:ext>
            </a:extLst>
          </p:cNvPr>
          <p:cNvSpPr>
            <a:spLocks noGrp="1"/>
          </p:cNvSpPr>
          <p:nvPr>
            <p:ph type="sldNum" sz="quarter" idx="12"/>
          </p:nvPr>
        </p:nvSpPr>
        <p:spPr>
          <a:xfrm>
            <a:off x="6553200" y="6356350"/>
            <a:ext cx="2133600" cy="365125"/>
          </a:xfrm>
        </p:spPr>
        <p:txBody>
          <a:bodyPr/>
          <a:lstStyle/>
          <a:p>
            <a:fld id="{AB338BB8-77C0-AD40-A287-C53F7C274806}" type="slidenum">
              <a:rPr lang="en-US" smtClean="0"/>
              <a:pPr/>
              <a:t>13</a:t>
            </a:fld>
            <a:endParaRPr lang="en-US" dirty="0"/>
          </a:p>
        </p:txBody>
      </p:sp>
      <p:pic>
        <p:nvPicPr>
          <p:cNvPr id="1026" name="Picture 19">
            <a:extLst>
              <a:ext uri="{FF2B5EF4-FFF2-40B4-BE49-F238E27FC236}">
                <a16:creationId xmlns:a16="http://schemas.microsoft.com/office/drawing/2014/main" id="{2176678C-704A-3F4E-A5DA-B9673C206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83" y="1090600"/>
            <a:ext cx="7866736" cy="23532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863D3734-D7D7-C844-8A79-5383C92BBE10}"/>
              </a:ext>
            </a:extLst>
          </p:cNvPr>
          <p:cNvSpPr>
            <a:spLocks noChangeArrowheads="1"/>
          </p:cNvSpPr>
          <p:nvPr/>
        </p:nvSpPr>
        <p:spPr bwMode="auto">
          <a:xfrm>
            <a:off x="1752600" y="92159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Check Mark Icon Free Stock Photo - Public Domain Pictures">
            <a:extLst>
              <a:ext uri="{FF2B5EF4-FFF2-40B4-BE49-F238E27FC236}">
                <a16:creationId xmlns:a16="http://schemas.microsoft.com/office/drawing/2014/main" id="{213A2F07-D94C-8242-8587-6DDD820F7E3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4637" y="4244221"/>
            <a:ext cx="365126" cy="365126"/>
          </a:xfrm>
          <a:prstGeom prst="rect">
            <a:avLst/>
          </a:prstGeom>
        </p:spPr>
      </p:pic>
      <p:pic>
        <p:nvPicPr>
          <p:cNvPr id="3" name="Picture 2">
            <a:extLst>
              <a:ext uri="{FF2B5EF4-FFF2-40B4-BE49-F238E27FC236}">
                <a16:creationId xmlns:a16="http://schemas.microsoft.com/office/drawing/2014/main" id="{AF333CA5-B2CC-8B4F-A84D-4DECB638204D}"/>
              </a:ext>
            </a:extLst>
          </p:cNvPr>
          <p:cNvPicPr>
            <a:picLocks noChangeAspect="1"/>
          </p:cNvPicPr>
          <p:nvPr/>
        </p:nvPicPr>
        <p:blipFill rotWithShape="1">
          <a:blip r:embed="rId6"/>
          <a:srcRect l="274" t="23277" r="-274" b="-4386"/>
          <a:stretch/>
        </p:blipFill>
        <p:spPr>
          <a:xfrm>
            <a:off x="652802" y="3826514"/>
            <a:ext cx="7954748" cy="1827620"/>
          </a:xfrm>
          <a:prstGeom prst="rect">
            <a:avLst/>
          </a:prstGeom>
        </p:spPr>
      </p:pic>
    </p:spTree>
    <p:extLst>
      <p:ext uri="{BB962C8B-B14F-4D97-AF65-F5344CB8AC3E}">
        <p14:creationId xmlns:p14="http://schemas.microsoft.com/office/powerpoint/2010/main" val="17965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28">
            <a:extLst>
              <a:ext uri="{FF2B5EF4-FFF2-40B4-BE49-F238E27FC236}">
                <a16:creationId xmlns:a16="http://schemas.microsoft.com/office/drawing/2014/main" id="{D45D9A61-EFBE-304E-879C-AD66225ED04C}"/>
              </a:ext>
            </a:extLst>
          </p:cNvPr>
          <p:cNvSpPr>
            <a:spLocks noGrp="1"/>
          </p:cNvSpPr>
          <p:nvPr>
            <p:ph type="sldNum" sz="quarter" idx="12"/>
          </p:nvPr>
        </p:nvSpPr>
        <p:spPr/>
        <p:txBody>
          <a:bodyPr/>
          <a:lstStyle/>
          <a:p>
            <a:fld id="{E04A35B5-8E25-0342-BCDC-F5AD938B4169}" type="slidenum">
              <a:rPr lang="en-US" smtClean="0"/>
              <a:t>14</a:t>
            </a:fld>
            <a:endParaRPr lang="en-US"/>
          </a:p>
        </p:txBody>
      </p:sp>
      <p:graphicFrame>
        <p:nvGraphicFramePr>
          <p:cNvPr id="5" name="Table 4">
            <a:extLst>
              <a:ext uri="{FF2B5EF4-FFF2-40B4-BE49-F238E27FC236}">
                <a16:creationId xmlns:a16="http://schemas.microsoft.com/office/drawing/2014/main" id="{61B27D9B-C3D0-094E-8F25-CDDF4E26067F}"/>
              </a:ext>
            </a:extLst>
          </p:cNvPr>
          <p:cNvGraphicFramePr>
            <a:graphicFrameLocks noGrp="1"/>
          </p:cNvGraphicFramePr>
          <p:nvPr>
            <p:extLst>
              <p:ext uri="{D42A27DB-BD31-4B8C-83A1-F6EECF244321}">
                <p14:modId xmlns:p14="http://schemas.microsoft.com/office/powerpoint/2010/main" val="3227912505"/>
              </p:ext>
            </p:extLst>
          </p:nvPr>
        </p:nvGraphicFramePr>
        <p:xfrm>
          <a:off x="1497157" y="1144309"/>
          <a:ext cx="6080413" cy="5328888"/>
        </p:xfrm>
        <a:graphic>
          <a:graphicData uri="http://schemas.openxmlformats.org/drawingml/2006/table">
            <a:tbl>
              <a:tblPr firstRow="1" firstCol="1" bandRow="1">
                <a:tableStyleId>{00A15C55-8517-42AA-B614-E9B94910E393}</a:tableStyleId>
              </a:tblPr>
              <a:tblGrid>
                <a:gridCol w="2029793">
                  <a:extLst>
                    <a:ext uri="{9D8B030D-6E8A-4147-A177-3AD203B41FA5}">
                      <a16:colId xmlns:a16="http://schemas.microsoft.com/office/drawing/2014/main" val="1000998702"/>
                    </a:ext>
                  </a:extLst>
                </a:gridCol>
                <a:gridCol w="2025310">
                  <a:extLst>
                    <a:ext uri="{9D8B030D-6E8A-4147-A177-3AD203B41FA5}">
                      <a16:colId xmlns:a16="http://schemas.microsoft.com/office/drawing/2014/main" val="3710640783"/>
                    </a:ext>
                  </a:extLst>
                </a:gridCol>
                <a:gridCol w="2025310">
                  <a:extLst>
                    <a:ext uri="{9D8B030D-6E8A-4147-A177-3AD203B41FA5}">
                      <a16:colId xmlns:a16="http://schemas.microsoft.com/office/drawing/2014/main" val="1786461981"/>
                    </a:ext>
                  </a:extLst>
                </a:gridCol>
              </a:tblGrid>
              <a:tr h="207149">
                <a:tc>
                  <a:txBody>
                    <a:bodyPr/>
                    <a:lstStyle/>
                    <a:p>
                      <a:pPr marL="0" marR="0" algn="ctr">
                        <a:spcBef>
                          <a:spcPts val="0"/>
                        </a:spcBef>
                        <a:spcAft>
                          <a:spcPts val="0"/>
                        </a:spcAft>
                      </a:pPr>
                      <a:r>
                        <a:rPr lang="en-US" sz="1400" b="1" dirty="0">
                          <a:solidFill>
                            <a:srgbClr val="0A3257"/>
                          </a:solidFill>
                          <a:effectLst/>
                          <a:latin typeface="Calibri" panose="020F0502020204030204" pitchFamily="34" charset="0"/>
                          <a:cs typeface="Times New Roman" panose="02020603050405020304" pitchFamily="18" charset="0"/>
                        </a:rPr>
                        <a:t>County Jail Process Stage </a:t>
                      </a:r>
                    </a:p>
                  </a:txBody>
                  <a:tcPr marL="60616" marR="60616" marT="0" marB="0" anchor="ctr"/>
                </a:tc>
                <a:tc>
                  <a:txBody>
                    <a:bodyPr/>
                    <a:lstStyle/>
                    <a:p>
                      <a:pPr marL="0" marR="0" algn="ctr">
                        <a:spcBef>
                          <a:spcPts val="0"/>
                        </a:spcBef>
                        <a:spcAft>
                          <a:spcPts val="0"/>
                        </a:spcAft>
                      </a:pPr>
                      <a:r>
                        <a:rPr lang="en-US" sz="1400" b="1" dirty="0">
                          <a:solidFill>
                            <a:srgbClr val="0A3257"/>
                          </a:solidFill>
                          <a:effectLst/>
                        </a:rPr>
                        <a:t>Process Stage</a:t>
                      </a:r>
                      <a:endParaRPr lang="en-US" sz="1400" b="1" dirty="0">
                        <a:solidFill>
                          <a:srgbClr val="0A3257"/>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0A3257"/>
                          </a:solidFill>
                          <a:effectLst/>
                        </a:rPr>
                        <a:t>Number </a:t>
                      </a:r>
                      <a:endParaRPr lang="en-US" sz="1400" b="1" dirty="0">
                        <a:solidFill>
                          <a:srgbClr val="0A3257"/>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extLst>
                  <a:ext uri="{0D108BD9-81ED-4DB2-BD59-A6C34878D82A}">
                    <a16:rowId xmlns:a16="http://schemas.microsoft.com/office/drawing/2014/main" val="1538096916"/>
                  </a:ext>
                </a:extLst>
              </a:tr>
              <a:tr h="618688">
                <a:tc>
                  <a:txBody>
                    <a:bodyPr/>
                    <a:lstStyle/>
                    <a:p>
                      <a:pPr marL="0" marR="0" algn="ctr">
                        <a:spcBef>
                          <a:spcPts val="0"/>
                        </a:spcBef>
                        <a:spcAft>
                          <a:spcPts val="0"/>
                        </a:spcAft>
                      </a:pPr>
                      <a:r>
                        <a:rPr lang="en-US" sz="1400" b="0" dirty="0">
                          <a:solidFill>
                            <a:srgbClr val="0A3257"/>
                          </a:solidFill>
                          <a:effectLst/>
                        </a:rPr>
                        <a:t>Number Screened Positive at Jail Intake</a:t>
                      </a:r>
                      <a:endParaRPr lang="en-US" sz="1400" b="0" dirty="0">
                        <a:solidFill>
                          <a:srgbClr val="0A3257"/>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rPr>
                        <a:t>Number Screened Positive at Jail Intake</a:t>
                      </a:r>
                      <a:endPar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rPr>
                        <a:t>1,407</a:t>
                      </a:r>
                    </a:p>
                    <a:p>
                      <a:pPr marL="0" marR="0" algn="ctr">
                        <a:spcBef>
                          <a:spcPts val="0"/>
                        </a:spcBef>
                        <a:spcAft>
                          <a:spcPts val="0"/>
                        </a:spcAft>
                      </a:pPr>
                      <a:r>
                        <a:rPr lang="en-US" sz="1400" b="1" dirty="0">
                          <a:solidFill>
                            <a:srgbClr val="46AA46"/>
                          </a:solidFill>
                          <a:effectLst/>
                        </a:rPr>
                        <a:t>(June to September 2020)</a:t>
                      </a:r>
                      <a:endPar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extLst>
                  <a:ext uri="{0D108BD9-81ED-4DB2-BD59-A6C34878D82A}">
                    <a16:rowId xmlns:a16="http://schemas.microsoft.com/office/drawing/2014/main" val="93666480"/>
                  </a:ext>
                </a:extLst>
              </a:tr>
              <a:tr h="618688">
                <a:tc>
                  <a:txBody>
                    <a:bodyPr/>
                    <a:lstStyle/>
                    <a:p>
                      <a:pPr marL="0" marR="0" algn="ctr">
                        <a:spcBef>
                          <a:spcPts val="0"/>
                        </a:spcBef>
                        <a:spcAft>
                          <a:spcPts val="0"/>
                        </a:spcAft>
                      </a:pPr>
                      <a:r>
                        <a:rPr lang="en-US" sz="1400" b="0" dirty="0">
                          <a:solidFill>
                            <a:srgbClr val="0A3257"/>
                          </a:solidFill>
                          <a:effectLst/>
                        </a:rPr>
                        <a:t>Number of CCP 16.22 Assessment Completed</a:t>
                      </a:r>
                      <a:endParaRPr lang="en-US" sz="1400" b="0" dirty="0">
                        <a:solidFill>
                          <a:srgbClr val="0A3257"/>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rPr>
                        <a:t>Number of CCP 16.22 Assessment Completed</a:t>
                      </a:r>
                      <a:endPar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rPr>
                        <a:t>701</a:t>
                      </a:r>
                    </a:p>
                    <a:p>
                      <a:pPr marL="0" marR="0" algn="ctr">
                        <a:spcBef>
                          <a:spcPts val="0"/>
                        </a:spcBef>
                        <a:spcAft>
                          <a:spcPts val="0"/>
                        </a:spcAft>
                      </a:pPr>
                      <a:r>
                        <a:rPr lang="en-US" sz="1400" b="1" dirty="0">
                          <a:solidFill>
                            <a:srgbClr val="46AA46"/>
                          </a:solidFill>
                          <a:effectLst/>
                        </a:rPr>
                        <a:t>(May 21, 2020 to Sept 30, 2020)</a:t>
                      </a:r>
                      <a:endPar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extLst>
                  <a:ext uri="{0D108BD9-81ED-4DB2-BD59-A6C34878D82A}">
                    <a16:rowId xmlns:a16="http://schemas.microsoft.com/office/drawing/2014/main" val="201692204"/>
                  </a:ext>
                </a:extLst>
              </a:tr>
              <a:tr h="523005">
                <a:tc>
                  <a:txBody>
                    <a:bodyPr/>
                    <a:lstStyle/>
                    <a:p>
                      <a:pPr marL="0" marR="0" algn="ctr">
                        <a:spcBef>
                          <a:spcPts val="0"/>
                        </a:spcBef>
                        <a:spcAft>
                          <a:spcPts val="0"/>
                        </a:spcAft>
                      </a:pPr>
                      <a:r>
                        <a:rPr lang="en-US" sz="1400" b="0" dirty="0">
                          <a:solidFill>
                            <a:srgbClr val="0A3257"/>
                          </a:solidFill>
                          <a:effectLst/>
                          <a:latin typeface="Calibri" panose="020F0502020204030204" pitchFamily="34" charset="0"/>
                          <a:ea typeface="Calibri" panose="020F0502020204030204" pitchFamily="34" charset="0"/>
                          <a:cs typeface="Times New Roman" panose="02020603050405020304" pitchFamily="18" charset="0"/>
                        </a:rPr>
                        <a:t>Defendants Accepted GCC Intake</a:t>
                      </a:r>
                    </a:p>
                  </a:txBody>
                  <a:tcPr marL="60616" marR="6061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46AA46"/>
                          </a:solidFill>
                        </a:rPr>
                        <a:t>Defendants Accepted GCC Intake</a:t>
                      </a:r>
                    </a:p>
                  </a:txBody>
                  <a:tcPr marL="60616" marR="60616" marT="0" marB="0" anchor="ctr"/>
                </a:tc>
                <a:tc>
                  <a:txBody>
                    <a:bodyPr/>
                    <a:lstStyle/>
                    <a:p>
                      <a:pPr marL="0" marR="0" algn="ctr">
                        <a:spcBef>
                          <a:spcPts val="0"/>
                        </a:spcBef>
                        <a:spcAft>
                          <a:spcPts val="0"/>
                        </a:spcAft>
                      </a:pPr>
                      <a:r>
                        <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rPr>
                        <a:t>199</a:t>
                      </a:r>
                    </a:p>
                  </a:txBody>
                  <a:tcPr marL="60616" marR="60616" marT="0" marB="0" anchor="ctr"/>
                </a:tc>
                <a:extLst>
                  <a:ext uri="{0D108BD9-81ED-4DB2-BD59-A6C34878D82A}">
                    <a16:rowId xmlns:a16="http://schemas.microsoft.com/office/drawing/2014/main" val="3906133481"/>
                  </a:ext>
                </a:extLst>
              </a:tr>
              <a:tr h="871675">
                <a:tc>
                  <a:txBody>
                    <a:bodyPr/>
                    <a:lstStyle/>
                    <a:p>
                      <a:pPr marL="0" marR="0" algn="ctr">
                        <a:spcBef>
                          <a:spcPts val="0"/>
                        </a:spcBef>
                        <a:spcAft>
                          <a:spcPts val="0"/>
                        </a:spcAft>
                      </a:pPr>
                      <a:r>
                        <a:rPr lang="en-US" sz="1400" b="0" dirty="0">
                          <a:solidFill>
                            <a:srgbClr val="0A3257"/>
                          </a:solidFill>
                          <a:effectLst/>
                        </a:rPr>
                        <a:t>Completed GCC Intake in Jail </a:t>
                      </a:r>
                      <a:endParaRPr lang="en-US" sz="1400" b="0" dirty="0">
                        <a:solidFill>
                          <a:srgbClr val="0A3257"/>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rPr>
                        <a:t>Completed GCC Intake in Jail </a:t>
                      </a:r>
                      <a:endPar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rPr>
                        <a:t>93</a:t>
                      </a:r>
                    </a:p>
                  </a:txBody>
                  <a:tcPr marL="60616" marR="60616" marT="0" marB="0" anchor="ctr"/>
                </a:tc>
                <a:extLst>
                  <a:ext uri="{0D108BD9-81ED-4DB2-BD59-A6C34878D82A}">
                    <a16:rowId xmlns:a16="http://schemas.microsoft.com/office/drawing/2014/main" val="2761347776"/>
                  </a:ext>
                </a:extLst>
              </a:tr>
              <a:tr h="697339">
                <a:tc>
                  <a:txBody>
                    <a:bodyPr/>
                    <a:lstStyle/>
                    <a:p>
                      <a:pPr marL="0" marR="0" algn="ctr">
                        <a:spcBef>
                          <a:spcPts val="0"/>
                        </a:spcBef>
                        <a:spcAft>
                          <a:spcPts val="0"/>
                        </a:spcAft>
                      </a:pPr>
                      <a:r>
                        <a:rPr lang="en-US" sz="1400" b="0" dirty="0">
                          <a:solidFill>
                            <a:srgbClr val="0A3257"/>
                          </a:solidFill>
                          <a:effectLst/>
                        </a:rPr>
                        <a:t>Completed GCC Intake and Released from Jail </a:t>
                      </a:r>
                      <a:endParaRPr lang="en-US" sz="1400" b="0" dirty="0">
                        <a:solidFill>
                          <a:srgbClr val="0A3257"/>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rPr>
                        <a:t>Completed GCC Intake and Released from Jail </a:t>
                      </a:r>
                      <a:endPar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rPr>
                        <a:t>48</a:t>
                      </a:r>
                    </a:p>
                  </a:txBody>
                  <a:tcPr marL="60616" marR="60616" marT="0" marB="0" anchor="ctr"/>
                </a:tc>
                <a:extLst>
                  <a:ext uri="{0D108BD9-81ED-4DB2-BD59-A6C34878D82A}">
                    <a16:rowId xmlns:a16="http://schemas.microsoft.com/office/drawing/2014/main" val="320420885"/>
                  </a:ext>
                </a:extLst>
              </a:tr>
              <a:tr h="1743349">
                <a:tc>
                  <a:txBody>
                    <a:bodyPr/>
                    <a:lstStyle/>
                    <a:p>
                      <a:pPr marL="0" marR="0" algn="ctr">
                        <a:spcBef>
                          <a:spcPts val="0"/>
                        </a:spcBef>
                        <a:spcAft>
                          <a:spcPts val="0"/>
                        </a:spcAft>
                      </a:pPr>
                      <a:r>
                        <a:rPr lang="en-US" sz="1400" b="0" dirty="0">
                          <a:solidFill>
                            <a:srgbClr val="0A3257"/>
                          </a:solidFill>
                          <a:effectLst/>
                        </a:rPr>
                        <a:t>GCC Intake, Release from Jail and Completed First Psychiatry Visit or Has Scheduled Future Visit</a:t>
                      </a:r>
                      <a:endParaRPr lang="en-US" sz="1400" b="0" dirty="0">
                        <a:solidFill>
                          <a:srgbClr val="0A3257"/>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rPr>
                        <a:t>GCC Intake, Release from Jail and Completed First Psychiatry Visit or Has Scheduled Future Visit</a:t>
                      </a:r>
                      <a:endPar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16" marR="60616" marT="0" marB="0" anchor="ctr"/>
                </a:tc>
                <a:tc>
                  <a:txBody>
                    <a:bodyPr/>
                    <a:lstStyle/>
                    <a:p>
                      <a:pPr marL="0" marR="0" algn="ctr">
                        <a:spcBef>
                          <a:spcPts val="0"/>
                        </a:spcBef>
                        <a:spcAft>
                          <a:spcPts val="0"/>
                        </a:spcAft>
                      </a:pPr>
                      <a:r>
                        <a:rPr lang="en-US" sz="1400" b="1" dirty="0">
                          <a:solidFill>
                            <a:srgbClr val="46AA46"/>
                          </a:solidFill>
                          <a:effectLst/>
                          <a:latin typeface="Calibri" panose="020F0502020204030204" pitchFamily="34" charset="0"/>
                          <a:ea typeface="Calibri" panose="020F0502020204030204" pitchFamily="34" charset="0"/>
                          <a:cs typeface="Times New Roman" panose="02020603050405020304" pitchFamily="18" charset="0"/>
                        </a:rPr>
                        <a:t>14</a:t>
                      </a:r>
                    </a:p>
                  </a:txBody>
                  <a:tcPr marL="60616" marR="60616" marT="0" marB="0" anchor="ctr"/>
                </a:tc>
                <a:extLst>
                  <a:ext uri="{0D108BD9-81ED-4DB2-BD59-A6C34878D82A}">
                    <a16:rowId xmlns:a16="http://schemas.microsoft.com/office/drawing/2014/main" val="2335879893"/>
                  </a:ext>
                </a:extLst>
              </a:tr>
            </a:tbl>
          </a:graphicData>
        </a:graphic>
      </p:graphicFrame>
      <p:sp>
        <p:nvSpPr>
          <p:cNvPr id="6" name="Title 1">
            <a:extLst>
              <a:ext uri="{FF2B5EF4-FFF2-40B4-BE49-F238E27FC236}">
                <a16:creationId xmlns:a16="http://schemas.microsoft.com/office/drawing/2014/main" id="{87256A71-2CBA-664D-81DA-E6A7772DA33E}"/>
              </a:ext>
            </a:extLst>
          </p:cNvPr>
          <p:cNvSpPr txBox="1">
            <a:spLocks/>
          </p:cNvSpPr>
          <p:nvPr/>
        </p:nvSpPr>
        <p:spPr>
          <a:xfrm>
            <a:off x="422564" y="136525"/>
            <a:ext cx="8229600" cy="792162"/>
          </a:xfrm>
          <a:prstGeom prst="rect">
            <a:avLst/>
          </a:prstGeom>
        </p:spPr>
        <p:txBody>
          <a:bodyPr vert="horz" lIns="91440" tIns="45720" rIns="91440" bIns="45720" rtlCol="0" anchor="ctr">
            <a:noAutofit/>
          </a:bodyPr>
          <a:lstStyle>
            <a:lvl1pPr indent="0" algn="l" defTabSz="457200" rtl="0" eaLnBrk="1" latinLnBrk="0" hangingPunct="1">
              <a:spcBef>
                <a:spcPts val="0"/>
              </a:spcBef>
              <a:spcAft>
                <a:spcPts val="0"/>
              </a:spcAft>
              <a:buNone/>
              <a:defRPr sz="3200" b="1" kern="1200">
                <a:solidFill>
                  <a:srgbClr val="46AA46"/>
                </a:solidFill>
                <a:latin typeface="Franklin Gothic Medium"/>
                <a:ea typeface="+mj-ea"/>
                <a:cs typeface="Franklin Gothic Medium"/>
              </a:defRPr>
            </a:lvl1pPr>
          </a:lstStyle>
          <a:p>
            <a:r>
              <a:rPr lang="en-US" sz="2800" dirty="0"/>
              <a:t>One Jail’s Experience</a:t>
            </a:r>
          </a:p>
        </p:txBody>
      </p:sp>
      <p:sp>
        <p:nvSpPr>
          <p:cNvPr id="2" name="Rectangle 1">
            <a:extLst>
              <a:ext uri="{FF2B5EF4-FFF2-40B4-BE49-F238E27FC236}">
                <a16:creationId xmlns:a16="http://schemas.microsoft.com/office/drawing/2014/main" id="{FE7CDD7D-3BB9-E545-A7F1-497A7415A612}"/>
              </a:ext>
            </a:extLst>
          </p:cNvPr>
          <p:cNvSpPr/>
          <p:nvPr/>
        </p:nvSpPr>
        <p:spPr>
          <a:xfrm>
            <a:off x="0" y="805655"/>
            <a:ext cx="9144000" cy="24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3294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A86B40-1229-B44B-BA19-AF3483D86D7F}"/>
              </a:ext>
            </a:extLst>
          </p:cNvPr>
          <p:cNvSpPr>
            <a:spLocks noGrp="1"/>
          </p:cNvSpPr>
          <p:nvPr>
            <p:ph type="sldNum" sz="quarter" idx="12"/>
          </p:nvPr>
        </p:nvSpPr>
        <p:spPr/>
        <p:txBody>
          <a:bodyPr/>
          <a:lstStyle/>
          <a:p>
            <a:fld id="{E04A35B5-8E25-0342-BCDC-F5AD938B4169}" type="slidenum">
              <a:rPr lang="en-US" smtClean="0"/>
              <a:t>15</a:t>
            </a:fld>
            <a:endParaRPr lang="en-US"/>
          </a:p>
        </p:txBody>
      </p:sp>
      <p:sp>
        <p:nvSpPr>
          <p:cNvPr id="4" name="Content Placeholder 3">
            <a:extLst>
              <a:ext uri="{FF2B5EF4-FFF2-40B4-BE49-F238E27FC236}">
                <a16:creationId xmlns:a16="http://schemas.microsoft.com/office/drawing/2014/main" id="{BDCFB8A5-B790-014E-8065-1A90988619B4}"/>
              </a:ext>
            </a:extLst>
          </p:cNvPr>
          <p:cNvSpPr>
            <a:spLocks noGrp="1"/>
          </p:cNvSpPr>
          <p:nvPr>
            <p:ph idx="1"/>
          </p:nvPr>
        </p:nvSpPr>
        <p:spPr>
          <a:xfrm>
            <a:off x="304800" y="1306801"/>
            <a:ext cx="6464300" cy="4525963"/>
          </a:xfrm>
        </p:spPr>
        <p:txBody>
          <a:bodyPr/>
          <a:lstStyle/>
          <a:p>
            <a:r>
              <a:rPr lang="en-US" sz="2400" dirty="0">
                <a:solidFill>
                  <a:schemeClr val="accent1"/>
                </a:solidFill>
              </a:rPr>
              <a:t>350-400 mental health courts nationally</a:t>
            </a:r>
          </a:p>
          <a:p>
            <a:endParaRPr lang="en-US" sz="2400" dirty="0">
              <a:solidFill>
                <a:schemeClr val="accent1"/>
              </a:solidFill>
            </a:endParaRPr>
          </a:p>
          <a:p>
            <a:r>
              <a:rPr lang="en-US" sz="2400" dirty="0">
                <a:solidFill>
                  <a:schemeClr val="accent1"/>
                </a:solidFill>
              </a:rPr>
              <a:t>Median caseload is 36</a:t>
            </a:r>
          </a:p>
          <a:p>
            <a:endParaRPr lang="en-US" sz="2400" dirty="0">
              <a:solidFill>
                <a:schemeClr val="accent1"/>
              </a:solidFill>
            </a:endParaRPr>
          </a:p>
          <a:p>
            <a:r>
              <a:rPr lang="en-US" sz="2400" dirty="0">
                <a:solidFill>
                  <a:schemeClr val="accent1"/>
                </a:solidFill>
              </a:rPr>
              <a:t>Some impact on recidivism for those completing court</a:t>
            </a:r>
          </a:p>
          <a:p>
            <a:endParaRPr lang="en-US" sz="2400" dirty="0">
              <a:solidFill>
                <a:schemeClr val="accent1"/>
              </a:solidFill>
            </a:endParaRPr>
          </a:p>
          <a:p>
            <a:r>
              <a:rPr lang="en-US" sz="2400" dirty="0">
                <a:solidFill>
                  <a:schemeClr val="accent1"/>
                </a:solidFill>
              </a:rPr>
              <a:t>There is no national model for a mental health court</a:t>
            </a:r>
          </a:p>
          <a:p>
            <a:endParaRPr lang="en-US" sz="2400" dirty="0">
              <a:solidFill>
                <a:schemeClr val="accent1"/>
              </a:solidFill>
            </a:endParaRPr>
          </a:p>
          <a:p>
            <a:r>
              <a:rPr lang="en-US" sz="2400" dirty="0">
                <a:solidFill>
                  <a:schemeClr val="accent1"/>
                </a:solidFill>
              </a:rPr>
              <a:t>There is significant variation in type</a:t>
            </a:r>
          </a:p>
        </p:txBody>
      </p:sp>
      <p:sp>
        <p:nvSpPr>
          <p:cNvPr id="5" name="Title 1">
            <a:extLst>
              <a:ext uri="{FF2B5EF4-FFF2-40B4-BE49-F238E27FC236}">
                <a16:creationId xmlns:a16="http://schemas.microsoft.com/office/drawing/2014/main" id="{D931F5CE-60B9-1B44-97C5-D30250657142}"/>
              </a:ext>
            </a:extLst>
          </p:cNvPr>
          <p:cNvSpPr txBox="1">
            <a:spLocks/>
          </p:cNvSpPr>
          <p:nvPr/>
        </p:nvSpPr>
        <p:spPr>
          <a:xfrm>
            <a:off x="304800" y="233074"/>
            <a:ext cx="8229600" cy="792162"/>
          </a:xfrm>
          <a:prstGeom prst="rect">
            <a:avLst/>
          </a:prstGeom>
        </p:spPr>
        <p:txBody>
          <a:bodyPr vert="horz" lIns="91440" tIns="45720" rIns="91440" bIns="45720" rtlCol="0" anchor="ctr">
            <a:noAutofit/>
          </a:bodyPr>
          <a:lstStyle>
            <a:lvl1pPr indent="0" algn="l" defTabSz="457200" rtl="0" eaLnBrk="1" latinLnBrk="0" hangingPunct="1">
              <a:spcBef>
                <a:spcPts val="0"/>
              </a:spcBef>
              <a:spcAft>
                <a:spcPts val="0"/>
              </a:spcAft>
              <a:buNone/>
              <a:defRPr sz="3200" b="1" kern="1200">
                <a:solidFill>
                  <a:srgbClr val="46AA46"/>
                </a:solidFill>
                <a:latin typeface="Franklin Gothic Medium"/>
                <a:ea typeface="+mj-ea"/>
                <a:cs typeface="Franklin Gothic Medium"/>
              </a:defRPr>
            </a:lvl1pPr>
          </a:lstStyle>
          <a:p>
            <a:r>
              <a:rPr lang="en-US" sz="2800" dirty="0"/>
              <a:t>Intercept 3: Specialty Courts</a:t>
            </a:r>
          </a:p>
        </p:txBody>
      </p:sp>
      <p:pic>
        <p:nvPicPr>
          <p:cNvPr id="9" name="Picture 8" descr="Diagram&#10;&#10;Description automatically generated">
            <a:extLst>
              <a:ext uri="{FF2B5EF4-FFF2-40B4-BE49-F238E27FC236}">
                <a16:creationId xmlns:a16="http://schemas.microsoft.com/office/drawing/2014/main" id="{92292636-4FB2-2845-9A1F-D3A52F8EB13F}"/>
              </a:ext>
            </a:extLst>
          </p:cNvPr>
          <p:cNvPicPr>
            <a:picLocks noChangeAspect="1"/>
          </p:cNvPicPr>
          <p:nvPr/>
        </p:nvPicPr>
        <p:blipFill>
          <a:blip r:embed="rId2"/>
          <a:stretch>
            <a:fillRect/>
          </a:stretch>
        </p:blipFill>
        <p:spPr>
          <a:xfrm>
            <a:off x="6433198" y="2228850"/>
            <a:ext cx="2070100" cy="2400300"/>
          </a:xfrm>
          <a:prstGeom prst="rect">
            <a:avLst/>
          </a:prstGeom>
        </p:spPr>
      </p:pic>
      <p:sp>
        <p:nvSpPr>
          <p:cNvPr id="2" name="Rectangle 1">
            <a:extLst>
              <a:ext uri="{FF2B5EF4-FFF2-40B4-BE49-F238E27FC236}">
                <a16:creationId xmlns:a16="http://schemas.microsoft.com/office/drawing/2014/main" id="{C9F10EAF-3927-CD4D-9F7D-6FEF63B72FDB}"/>
              </a:ext>
            </a:extLst>
          </p:cNvPr>
          <p:cNvSpPr/>
          <p:nvPr/>
        </p:nvSpPr>
        <p:spPr>
          <a:xfrm>
            <a:off x="557828" y="5579191"/>
            <a:ext cx="7723544" cy="707886"/>
          </a:xfrm>
          <a:prstGeom prst="rect">
            <a:avLst/>
          </a:prstGeom>
        </p:spPr>
        <p:txBody>
          <a:bodyPr wrap="square">
            <a:spAutoFit/>
          </a:bodyPr>
          <a:lstStyle/>
          <a:p>
            <a:pPr lvl="1"/>
            <a:r>
              <a:rPr lang="en-US" sz="2000" dirty="0">
                <a:solidFill>
                  <a:schemeClr val="accent1"/>
                </a:solidFill>
              </a:rPr>
              <a:t>To find mental health courts anywhere in the US, see https://</a:t>
            </a:r>
            <a:r>
              <a:rPr lang="en-US" sz="2000" dirty="0" err="1">
                <a:solidFill>
                  <a:schemeClr val="accent1"/>
                </a:solidFill>
              </a:rPr>
              <a:t>www.samhsa.gov</a:t>
            </a:r>
            <a:r>
              <a:rPr lang="en-US" sz="2000" dirty="0">
                <a:solidFill>
                  <a:schemeClr val="accent1"/>
                </a:solidFill>
              </a:rPr>
              <a:t>/gains-center/treatment-court-locators </a:t>
            </a:r>
          </a:p>
        </p:txBody>
      </p:sp>
      <p:sp>
        <p:nvSpPr>
          <p:cNvPr id="7" name="Rectangle 6">
            <a:extLst>
              <a:ext uri="{FF2B5EF4-FFF2-40B4-BE49-F238E27FC236}">
                <a16:creationId xmlns:a16="http://schemas.microsoft.com/office/drawing/2014/main" id="{AB2BD16C-9D78-7249-AA3C-DDA7C2189C7E}"/>
              </a:ext>
            </a:extLst>
          </p:cNvPr>
          <p:cNvSpPr/>
          <p:nvPr/>
        </p:nvSpPr>
        <p:spPr>
          <a:xfrm>
            <a:off x="0" y="805655"/>
            <a:ext cx="9144000" cy="24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964178"/>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2FAD19-A4CC-764B-994C-9F47D2D379AA}"/>
              </a:ext>
            </a:extLst>
          </p:cNvPr>
          <p:cNvSpPr>
            <a:spLocks noGrp="1"/>
          </p:cNvSpPr>
          <p:nvPr>
            <p:ph type="sldNum" sz="quarter" idx="12"/>
          </p:nvPr>
        </p:nvSpPr>
        <p:spPr/>
        <p:txBody>
          <a:bodyPr/>
          <a:lstStyle/>
          <a:p>
            <a:fld id="{E04A35B5-8E25-0342-BCDC-F5AD938B4169}" type="slidenum">
              <a:rPr lang="en-US" smtClean="0"/>
              <a:t>16</a:t>
            </a:fld>
            <a:endParaRPr lang="en-US"/>
          </a:p>
        </p:txBody>
      </p:sp>
      <p:sp>
        <p:nvSpPr>
          <p:cNvPr id="4" name="Content Placeholder 3">
            <a:extLst>
              <a:ext uri="{FF2B5EF4-FFF2-40B4-BE49-F238E27FC236}">
                <a16:creationId xmlns:a16="http://schemas.microsoft.com/office/drawing/2014/main" id="{568BAE40-5EF1-0542-86E5-59AFD91728A1}"/>
              </a:ext>
            </a:extLst>
          </p:cNvPr>
          <p:cNvSpPr>
            <a:spLocks noGrp="1"/>
          </p:cNvSpPr>
          <p:nvPr>
            <p:ph idx="1"/>
          </p:nvPr>
        </p:nvSpPr>
        <p:spPr>
          <a:xfrm>
            <a:off x="457200" y="1066800"/>
            <a:ext cx="8229600" cy="4525963"/>
          </a:xfrm>
        </p:spPr>
        <p:txBody>
          <a:bodyPr/>
          <a:lstStyle/>
          <a:p>
            <a:r>
              <a:rPr lang="en-US" sz="2400" dirty="0">
                <a:solidFill>
                  <a:schemeClr val="accent1"/>
                </a:solidFill>
              </a:rPr>
              <a:t>“There is, at best, mixed evidence that these programs as a whole reduce recidivism”</a:t>
            </a:r>
          </a:p>
          <a:p>
            <a:endParaRPr lang="en-US" sz="2400" dirty="0">
              <a:solidFill>
                <a:schemeClr val="accent1"/>
              </a:solidFill>
            </a:endParaRPr>
          </a:p>
          <a:p>
            <a:r>
              <a:rPr lang="en-US" sz="2400" dirty="0">
                <a:solidFill>
                  <a:schemeClr val="accent1"/>
                </a:solidFill>
              </a:rPr>
              <a:t>The evidence base seems weakest for mental health-based models and for jail diversion programs</a:t>
            </a:r>
          </a:p>
          <a:p>
            <a:endParaRPr lang="en-US" sz="2400" dirty="0">
              <a:solidFill>
                <a:schemeClr val="accent1"/>
              </a:solidFill>
            </a:endParaRPr>
          </a:p>
          <a:p>
            <a:r>
              <a:rPr lang="en-US" sz="2400" dirty="0">
                <a:solidFill>
                  <a:schemeClr val="accent1"/>
                </a:solidFill>
              </a:rPr>
              <a:t>The evidence for recidivism reduction is mixed but not quite as weak for models emphasizing supervision by specialized courts or probation officers</a:t>
            </a:r>
          </a:p>
          <a:p>
            <a:endParaRPr lang="en-US" sz="2400" dirty="0">
              <a:solidFill>
                <a:schemeClr val="accent1"/>
              </a:solidFill>
            </a:endParaRPr>
          </a:p>
          <a:p>
            <a:r>
              <a:rPr lang="en-US" sz="2400" dirty="0">
                <a:solidFill>
                  <a:schemeClr val="accent1"/>
                </a:solidFill>
              </a:rPr>
              <a:t>Symptom control does not seem related to reduced recidivism for most individuals</a:t>
            </a:r>
          </a:p>
        </p:txBody>
      </p:sp>
      <p:sp>
        <p:nvSpPr>
          <p:cNvPr id="5" name="Title 1">
            <a:extLst>
              <a:ext uri="{FF2B5EF4-FFF2-40B4-BE49-F238E27FC236}">
                <a16:creationId xmlns:a16="http://schemas.microsoft.com/office/drawing/2014/main" id="{F6F3ABEB-2408-934B-876C-E6389BC3C0A6}"/>
              </a:ext>
            </a:extLst>
          </p:cNvPr>
          <p:cNvSpPr txBox="1">
            <a:spLocks/>
          </p:cNvSpPr>
          <p:nvPr/>
        </p:nvSpPr>
        <p:spPr>
          <a:xfrm>
            <a:off x="457200" y="136525"/>
            <a:ext cx="8229600" cy="792162"/>
          </a:xfrm>
          <a:prstGeom prst="rect">
            <a:avLst/>
          </a:prstGeom>
        </p:spPr>
        <p:txBody>
          <a:bodyPr vert="horz" lIns="91440" tIns="45720" rIns="91440" bIns="45720" rtlCol="0" anchor="ctr">
            <a:noAutofit/>
          </a:bodyPr>
          <a:lstStyle>
            <a:lvl1pPr indent="0" algn="l" defTabSz="457200" rtl="0" eaLnBrk="1" latinLnBrk="0" hangingPunct="1">
              <a:spcBef>
                <a:spcPts val="0"/>
              </a:spcBef>
              <a:spcAft>
                <a:spcPts val="0"/>
              </a:spcAft>
              <a:buNone/>
              <a:defRPr sz="3200" b="1" kern="1200">
                <a:solidFill>
                  <a:srgbClr val="46AA46"/>
                </a:solidFill>
                <a:latin typeface="Franklin Gothic Medium"/>
                <a:ea typeface="+mj-ea"/>
                <a:cs typeface="Franklin Gothic Medium"/>
              </a:defRPr>
            </a:lvl1pPr>
          </a:lstStyle>
          <a:p>
            <a:r>
              <a:rPr lang="en-US" sz="2800" dirty="0"/>
              <a:t>Summing Up the Evidence</a:t>
            </a:r>
          </a:p>
        </p:txBody>
      </p:sp>
      <p:sp>
        <p:nvSpPr>
          <p:cNvPr id="6" name="Rectangle 5">
            <a:extLst>
              <a:ext uri="{FF2B5EF4-FFF2-40B4-BE49-F238E27FC236}">
                <a16:creationId xmlns:a16="http://schemas.microsoft.com/office/drawing/2014/main" id="{46883C70-62BA-9C4E-B8FE-78BC75AAEC5A}"/>
              </a:ext>
            </a:extLst>
          </p:cNvPr>
          <p:cNvSpPr/>
          <p:nvPr/>
        </p:nvSpPr>
        <p:spPr>
          <a:xfrm>
            <a:off x="0" y="805655"/>
            <a:ext cx="9144000" cy="24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20E291A-F69B-984D-B588-7C99BDF01E69}"/>
              </a:ext>
            </a:extLst>
          </p:cNvPr>
          <p:cNvSpPr/>
          <p:nvPr/>
        </p:nvSpPr>
        <p:spPr>
          <a:xfrm>
            <a:off x="990600" y="5767368"/>
            <a:ext cx="7467600" cy="738664"/>
          </a:xfrm>
          <a:prstGeom prst="rect">
            <a:avLst/>
          </a:prstGeom>
        </p:spPr>
        <p:txBody>
          <a:bodyPr wrap="square">
            <a:spAutoFit/>
          </a:bodyPr>
          <a:lstStyle/>
          <a:p>
            <a:pPr lvl="1"/>
            <a:r>
              <a:rPr lang="en-US" sz="1400" dirty="0">
                <a:solidFill>
                  <a:schemeClr val="accent1"/>
                </a:solidFill>
              </a:rPr>
              <a:t>Jennifer </a:t>
            </a:r>
            <a:r>
              <a:rPr lang="en-US" sz="1400" dirty="0" err="1">
                <a:solidFill>
                  <a:schemeClr val="accent1"/>
                </a:solidFill>
              </a:rPr>
              <a:t>Skeem</a:t>
            </a:r>
            <a:r>
              <a:rPr lang="en-US" sz="1400" dirty="0">
                <a:solidFill>
                  <a:schemeClr val="accent1"/>
                </a:solidFill>
              </a:rPr>
              <a:t>, et al, http://</a:t>
            </a:r>
            <a:r>
              <a:rPr lang="en-US" sz="1400" dirty="0" err="1">
                <a:solidFill>
                  <a:schemeClr val="accent1"/>
                </a:solidFill>
              </a:rPr>
              <a:t>riskresilience.berkeley.edu</a:t>
            </a:r>
            <a:r>
              <a:rPr lang="en-US" sz="1400" dirty="0">
                <a:solidFill>
                  <a:schemeClr val="accent1"/>
                </a:solidFill>
              </a:rPr>
              <a:t>/sites/default/files/attachments/projects/2011.correctional-policy-for-offenders-with-mental-illness.pdf</a:t>
            </a:r>
          </a:p>
        </p:txBody>
      </p:sp>
    </p:spTree>
    <p:extLst>
      <p:ext uri="{BB962C8B-B14F-4D97-AF65-F5344CB8AC3E}">
        <p14:creationId xmlns:p14="http://schemas.microsoft.com/office/powerpoint/2010/main" val="1214811576"/>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A2F8-3D2B-0B4C-A593-80542CE67510}"/>
              </a:ext>
            </a:extLst>
          </p:cNvPr>
          <p:cNvSpPr>
            <a:spLocks noGrp="1"/>
          </p:cNvSpPr>
          <p:nvPr>
            <p:ph type="title"/>
          </p:nvPr>
        </p:nvSpPr>
        <p:spPr/>
        <p:txBody>
          <a:bodyPr/>
          <a:lstStyle/>
          <a:p>
            <a:r>
              <a:rPr lang="en-US" dirty="0"/>
              <a:t>What is the Appropriate Response?</a:t>
            </a:r>
          </a:p>
        </p:txBody>
      </p:sp>
      <p:sp>
        <p:nvSpPr>
          <p:cNvPr id="3" name="Content Placeholder 2">
            <a:extLst>
              <a:ext uri="{FF2B5EF4-FFF2-40B4-BE49-F238E27FC236}">
                <a16:creationId xmlns:a16="http://schemas.microsoft.com/office/drawing/2014/main" id="{CB0D23B7-A539-C24E-96C5-F59FFC660099}"/>
              </a:ext>
            </a:extLst>
          </p:cNvPr>
          <p:cNvSpPr>
            <a:spLocks noGrp="1"/>
          </p:cNvSpPr>
          <p:nvPr>
            <p:ph idx="1"/>
          </p:nvPr>
        </p:nvSpPr>
        <p:spPr/>
        <p:txBody>
          <a:bodyPr/>
          <a:lstStyle/>
          <a:p>
            <a:r>
              <a:rPr lang="en-US" sz="2400" dirty="0">
                <a:solidFill>
                  <a:schemeClr val="accent1"/>
                </a:solidFill>
              </a:rPr>
              <a:t>For a small number of offenders, mental illness is correlated with criminal offending: Services may be useful</a:t>
            </a:r>
          </a:p>
          <a:p>
            <a:endParaRPr lang="en-US" sz="2400" dirty="0">
              <a:solidFill>
                <a:schemeClr val="accent1"/>
              </a:solidFill>
            </a:endParaRPr>
          </a:p>
          <a:p>
            <a:r>
              <a:rPr lang="en-US" sz="2400" dirty="0">
                <a:solidFill>
                  <a:schemeClr val="accent1"/>
                </a:solidFill>
              </a:rPr>
              <a:t>For a much larger number of offenders, criminogenic risk factors explain criminal offending and the mental illness is incidental to offending</a:t>
            </a:r>
          </a:p>
          <a:p>
            <a:endParaRPr lang="en-US" sz="2400" dirty="0">
              <a:solidFill>
                <a:schemeClr val="accent1"/>
              </a:solidFill>
            </a:endParaRPr>
          </a:p>
          <a:p>
            <a:r>
              <a:rPr lang="en-US" sz="2400" dirty="0">
                <a:solidFill>
                  <a:schemeClr val="accent1"/>
                </a:solidFill>
              </a:rPr>
              <a:t>For the latter group, apply evidence-based correctional approaches based on the Risk-Need-Responsivity (RNR approach)</a:t>
            </a:r>
          </a:p>
          <a:p>
            <a:endParaRPr lang="en-US" sz="2400" dirty="0">
              <a:solidFill>
                <a:schemeClr val="accent1"/>
              </a:solidFill>
            </a:endParaRPr>
          </a:p>
          <a:p>
            <a:r>
              <a:rPr lang="en-US" sz="2400" dirty="0">
                <a:solidFill>
                  <a:schemeClr val="accent1"/>
                </a:solidFill>
              </a:rPr>
              <a:t>This requires an effort to better sort offender cohorts</a:t>
            </a:r>
          </a:p>
        </p:txBody>
      </p:sp>
      <p:sp>
        <p:nvSpPr>
          <p:cNvPr id="4" name="Slide Number Placeholder 3">
            <a:extLst>
              <a:ext uri="{FF2B5EF4-FFF2-40B4-BE49-F238E27FC236}">
                <a16:creationId xmlns:a16="http://schemas.microsoft.com/office/drawing/2014/main" id="{BD689511-9FDA-F748-BBC1-7102EF188D33}"/>
              </a:ext>
            </a:extLst>
          </p:cNvPr>
          <p:cNvSpPr>
            <a:spLocks noGrp="1"/>
          </p:cNvSpPr>
          <p:nvPr>
            <p:ph type="sldNum" sz="quarter" idx="12"/>
          </p:nvPr>
        </p:nvSpPr>
        <p:spPr/>
        <p:txBody>
          <a:bodyPr/>
          <a:lstStyle/>
          <a:p>
            <a:fld id="{AB338BB8-77C0-AD40-A287-C53F7C274806}" type="slidenum">
              <a:rPr lang="en-US" smtClean="0"/>
              <a:pPr/>
              <a:t>17</a:t>
            </a:fld>
            <a:endParaRPr lang="en-US"/>
          </a:p>
        </p:txBody>
      </p:sp>
    </p:spTree>
    <p:extLst>
      <p:ext uri="{BB962C8B-B14F-4D97-AF65-F5344CB8AC3E}">
        <p14:creationId xmlns:p14="http://schemas.microsoft.com/office/powerpoint/2010/main" val="2938289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5428BC-41B7-3240-8FD9-3B8A2419C002}"/>
              </a:ext>
            </a:extLst>
          </p:cNvPr>
          <p:cNvSpPr>
            <a:spLocks noGrp="1"/>
          </p:cNvSpPr>
          <p:nvPr>
            <p:ph type="sldNum" sz="quarter" idx="12"/>
          </p:nvPr>
        </p:nvSpPr>
        <p:spPr/>
        <p:txBody>
          <a:bodyPr/>
          <a:lstStyle/>
          <a:p>
            <a:fld id="{E04A35B5-8E25-0342-BCDC-F5AD938B4169}" type="slidenum">
              <a:rPr lang="en-US" smtClean="0"/>
              <a:t>18</a:t>
            </a:fld>
            <a:endParaRPr lang="en-US"/>
          </a:p>
        </p:txBody>
      </p:sp>
      <p:sp>
        <p:nvSpPr>
          <p:cNvPr id="4" name="Content Placeholder 3">
            <a:extLst>
              <a:ext uri="{FF2B5EF4-FFF2-40B4-BE49-F238E27FC236}">
                <a16:creationId xmlns:a16="http://schemas.microsoft.com/office/drawing/2014/main" id="{E7476084-7A13-B544-B706-EFBDC5BCEA83}"/>
              </a:ext>
            </a:extLst>
          </p:cNvPr>
          <p:cNvSpPr>
            <a:spLocks noGrp="1"/>
          </p:cNvSpPr>
          <p:nvPr>
            <p:ph idx="1"/>
          </p:nvPr>
        </p:nvSpPr>
        <p:spPr>
          <a:xfrm>
            <a:off x="304800" y="609600"/>
            <a:ext cx="8291286" cy="4706257"/>
          </a:xfrm>
        </p:spPr>
        <p:txBody>
          <a:bodyPr/>
          <a:lstStyle/>
          <a:p>
            <a:endParaRPr lang="en-US" sz="2400" dirty="0">
              <a:solidFill>
                <a:schemeClr val="accent1"/>
              </a:solidFill>
            </a:endParaRPr>
          </a:p>
          <a:p>
            <a:r>
              <a:rPr lang="en-US" sz="2400" dirty="0">
                <a:solidFill>
                  <a:schemeClr val="accent1"/>
                </a:solidFill>
              </a:rPr>
              <a:t>Reach small groups of people</a:t>
            </a:r>
          </a:p>
          <a:p>
            <a:endParaRPr lang="en-US" sz="2400" dirty="0">
              <a:solidFill>
                <a:schemeClr val="accent1"/>
              </a:solidFill>
            </a:endParaRPr>
          </a:p>
          <a:p>
            <a:r>
              <a:rPr lang="en-US" sz="2400" dirty="0">
                <a:solidFill>
                  <a:schemeClr val="accent1"/>
                </a:solidFill>
              </a:rPr>
              <a:t>Have mixed results on recidivism and linkage to treatment</a:t>
            </a:r>
          </a:p>
          <a:p>
            <a:endParaRPr lang="en-US" sz="2400" dirty="0">
              <a:solidFill>
                <a:schemeClr val="accent1"/>
              </a:solidFill>
            </a:endParaRPr>
          </a:p>
          <a:p>
            <a:r>
              <a:rPr lang="en-US" sz="2400" dirty="0">
                <a:solidFill>
                  <a:schemeClr val="accent1"/>
                </a:solidFill>
              </a:rPr>
              <a:t>We arguably have gone from under-identifying to over-identifying persons with mental illness thereby reducing effectiveness</a:t>
            </a:r>
          </a:p>
          <a:p>
            <a:endParaRPr lang="en-US" sz="2400" dirty="0">
              <a:solidFill>
                <a:schemeClr val="accent1"/>
              </a:solidFill>
            </a:endParaRPr>
          </a:p>
          <a:p>
            <a:r>
              <a:rPr lang="en-US" sz="2400" dirty="0">
                <a:solidFill>
                  <a:schemeClr val="accent1"/>
                </a:solidFill>
              </a:rPr>
              <a:t>MMHPI assessments routinely find</a:t>
            </a:r>
          </a:p>
          <a:p>
            <a:pPr lvl="1"/>
            <a:r>
              <a:rPr lang="en-US" sz="2400" dirty="0">
                <a:solidFill>
                  <a:schemeClr val="accent1"/>
                </a:solidFill>
              </a:rPr>
              <a:t>Non-integrated crisis responses</a:t>
            </a:r>
          </a:p>
          <a:p>
            <a:pPr lvl="1"/>
            <a:r>
              <a:rPr lang="en-US" sz="2400" dirty="0">
                <a:solidFill>
                  <a:schemeClr val="accent1"/>
                </a:solidFill>
              </a:rPr>
              <a:t>Little step down from jail to care</a:t>
            </a:r>
          </a:p>
          <a:p>
            <a:pPr lvl="1"/>
            <a:r>
              <a:rPr lang="en-US" sz="2400" dirty="0">
                <a:solidFill>
                  <a:schemeClr val="accent1"/>
                </a:solidFill>
              </a:rPr>
              <a:t>An over emphasis on hospital beds as the solution</a:t>
            </a:r>
          </a:p>
        </p:txBody>
      </p:sp>
      <p:sp>
        <p:nvSpPr>
          <p:cNvPr id="5" name="Title 1">
            <a:extLst>
              <a:ext uri="{FF2B5EF4-FFF2-40B4-BE49-F238E27FC236}">
                <a16:creationId xmlns:a16="http://schemas.microsoft.com/office/drawing/2014/main" id="{706BA6CC-B924-EF42-89E7-103195D4D34D}"/>
              </a:ext>
            </a:extLst>
          </p:cNvPr>
          <p:cNvSpPr txBox="1">
            <a:spLocks/>
          </p:cNvSpPr>
          <p:nvPr/>
        </p:nvSpPr>
        <p:spPr>
          <a:xfrm>
            <a:off x="304800" y="136525"/>
            <a:ext cx="8229600" cy="792162"/>
          </a:xfrm>
          <a:prstGeom prst="rect">
            <a:avLst/>
          </a:prstGeom>
        </p:spPr>
        <p:txBody>
          <a:bodyPr vert="horz" lIns="91440" tIns="45720" rIns="91440" bIns="45720" rtlCol="0" anchor="ctr">
            <a:noAutofit/>
          </a:bodyPr>
          <a:lstStyle>
            <a:lvl1pPr indent="0" algn="l" defTabSz="457200" rtl="0" eaLnBrk="1" latinLnBrk="0" hangingPunct="1">
              <a:spcBef>
                <a:spcPts val="0"/>
              </a:spcBef>
              <a:spcAft>
                <a:spcPts val="0"/>
              </a:spcAft>
              <a:buNone/>
              <a:defRPr sz="3200" b="1" kern="1200">
                <a:solidFill>
                  <a:srgbClr val="46AA46"/>
                </a:solidFill>
                <a:latin typeface="Franklin Gothic Medium"/>
                <a:ea typeface="+mj-ea"/>
                <a:cs typeface="Franklin Gothic Medium"/>
              </a:defRPr>
            </a:lvl1pPr>
          </a:lstStyle>
          <a:p>
            <a:r>
              <a:rPr lang="en-US" sz="2800" dirty="0"/>
              <a:t>Our Justice Based Interventions</a:t>
            </a:r>
          </a:p>
        </p:txBody>
      </p:sp>
      <p:sp>
        <p:nvSpPr>
          <p:cNvPr id="6" name="Rectangle 5">
            <a:extLst>
              <a:ext uri="{FF2B5EF4-FFF2-40B4-BE49-F238E27FC236}">
                <a16:creationId xmlns:a16="http://schemas.microsoft.com/office/drawing/2014/main" id="{6B841BEA-C0AA-F94D-98E0-63864F6A224E}"/>
              </a:ext>
            </a:extLst>
          </p:cNvPr>
          <p:cNvSpPr/>
          <p:nvPr/>
        </p:nvSpPr>
        <p:spPr>
          <a:xfrm>
            <a:off x="0" y="805655"/>
            <a:ext cx="9144000" cy="24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46926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86E3C6-BE7D-EE42-8378-3E28BD2DBF70}"/>
              </a:ext>
            </a:extLst>
          </p:cNvPr>
          <p:cNvSpPr>
            <a:spLocks noGrp="1"/>
          </p:cNvSpPr>
          <p:nvPr>
            <p:ph type="sldNum" sz="quarter" idx="12"/>
          </p:nvPr>
        </p:nvSpPr>
        <p:spPr/>
        <p:txBody>
          <a:bodyPr/>
          <a:lstStyle/>
          <a:p>
            <a:fld id="{E04A35B5-8E25-0342-BCDC-F5AD938B4169}" type="slidenum">
              <a:rPr lang="en-US" smtClean="0"/>
              <a:t>19</a:t>
            </a:fld>
            <a:endParaRPr lang="en-US"/>
          </a:p>
        </p:txBody>
      </p:sp>
      <p:sp>
        <p:nvSpPr>
          <p:cNvPr id="4" name="Content Placeholder 3">
            <a:extLst>
              <a:ext uri="{FF2B5EF4-FFF2-40B4-BE49-F238E27FC236}">
                <a16:creationId xmlns:a16="http://schemas.microsoft.com/office/drawing/2014/main" id="{E7D39FF8-CEED-EE45-88B9-EB4B9C800F54}"/>
              </a:ext>
            </a:extLst>
          </p:cNvPr>
          <p:cNvSpPr>
            <a:spLocks noGrp="1"/>
          </p:cNvSpPr>
          <p:nvPr>
            <p:ph idx="1"/>
          </p:nvPr>
        </p:nvSpPr>
        <p:spPr>
          <a:xfrm>
            <a:off x="457200" y="990600"/>
            <a:ext cx="8229600" cy="5135563"/>
          </a:xfrm>
        </p:spPr>
        <p:txBody>
          <a:bodyPr/>
          <a:lstStyle/>
          <a:p>
            <a:r>
              <a:rPr lang="en-US" sz="2400" dirty="0">
                <a:solidFill>
                  <a:schemeClr val="accent1"/>
                </a:solidFill>
              </a:rPr>
              <a:t>The Constitution mandates consideration of competency to stand trial and 45 states still use the insanity defense</a:t>
            </a:r>
          </a:p>
          <a:p>
            <a:endParaRPr lang="en-US" sz="2400" dirty="0">
              <a:solidFill>
                <a:schemeClr val="accent1"/>
              </a:solidFill>
            </a:endParaRPr>
          </a:p>
          <a:p>
            <a:r>
              <a:rPr lang="en-US" sz="2400" dirty="0">
                <a:solidFill>
                  <a:schemeClr val="accent1"/>
                </a:solidFill>
              </a:rPr>
              <a:t>The insanity defense is used infrequently</a:t>
            </a:r>
          </a:p>
          <a:p>
            <a:endParaRPr lang="en-US" sz="2400" dirty="0">
              <a:solidFill>
                <a:schemeClr val="accent1"/>
              </a:solidFill>
            </a:endParaRPr>
          </a:p>
          <a:p>
            <a:r>
              <a:rPr lang="en-US" sz="2400" dirty="0">
                <a:solidFill>
                  <a:schemeClr val="accent1"/>
                </a:solidFill>
              </a:rPr>
              <a:t>Competency to stand trial is used increasingly</a:t>
            </a:r>
          </a:p>
          <a:p>
            <a:pPr lvl="1"/>
            <a:r>
              <a:rPr lang="en-US" sz="2400" dirty="0">
                <a:solidFill>
                  <a:schemeClr val="accent1"/>
                </a:solidFill>
              </a:rPr>
              <a:t>For misdemeanor cases</a:t>
            </a:r>
          </a:p>
          <a:p>
            <a:pPr lvl="1"/>
            <a:r>
              <a:rPr lang="en-US" sz="2400" dirty="0">
                <a:solidFill>
                  <a:schemeClr val="accent1"/>
                </a:solidFill>
              </a:rPr>
              <a:t>As a reflexive tool by defense counsel</a:t>
            </a:r>
            <a:endParaRPr lang="en-US" sz="3200" dirty="0">
              <a:solidFill>
                <a:schemeClr val="accent1"/>
              </a:solidFill>
            </a:endParaRPr>
          </a:p>
          <a:p>
            <a:endParaRPr lang="en-US" sz="2400" dirty="0">
              <a:solidFill>
                <a:schemeClr val="accent1"/>
              </a:solidFill>
            </a:endParaRPr>
          </a:p>
          <a:p>
            <a:r>
              <a:rPr lang="en-US" sz="2400" dirty="0">
                <a:solidFill>
                  <a:schemeClr val="accent1"/>
                </a:solidFill>
              </a:rPr>
              <a:t>Richard Bonnie argues that “the two traditional legal pathways to treatment in the criminal justice system are useless or counterproductive”</a:t>
            </a:r>
          </a:p>
          <a:p>
            <a:endParaRPr lang="en-US" sz="2000" dirty="0">
              <a:solidFill>
                <a:schemeClr val="accent1"/>
              </a:solidFill>
            </a:endParaRPr>
          </a:p>
          <a:p>
            <a:pPr marL="457200" lvl="1" indent="0">
              <a:buNone/>
            </a:pPr>
            <a:endParaRPr lang="en-US" sz="1600" dirty="0">
              <a:solidFill>
                <a:schemeClr val="accent1"/>
              </a:solidFill>
            </a:endParaRPr>
          </a:p>
        </p:txBody>
      </p:sp>
      <p:sp>
        <p:nvSpPr>
          <p:cNvPr id="5" name="Title 1">
            <a:extLst>
              <a:ext uri="{FF2B5EF4-FFF2-40B4-BE49-F238E27FC236}">
                <a16:creationId xmlns:a16="http://schemas.microsoft.com/office/drawing/2014/main" id="{73CD5410-C3EA-274E-BE1D-F45D65A1AD90}"/>
              </a:ext>
            </a:extLst>
          </p:cNvPr>
          <p:cNvSpPr txBox="1">
            <a:spLocks/>
          </p:cNvSpPr>
          <p:nvPr/>
        </p:nvSpPr>
        <p:spPr>
          <a:xfrm>
            <a:off x="457200" y="136524"/>
            <a:ext cx="8229600" cy="792162"/>
          </a:xfrm>
          <a:prstGeom prst="rect">
            <a:avLst/>
          </a:prstGeom>
        </p:spPr>
        <p:txBody>
          <a:bodyPr vert="horz" lIns="91440" tIns="45720" rIns="91440" bIns="45720" rtlCol="0" anchor="ctr">
            <a:noAutofit/>
          </a:bodyPr>
          <a:lstStyle>
            <a:lvl1pPr indent="0" algn="l" defTabSz="457200" rtl="0" eaLnBrk="1" latinLnBrk="0" hangingPunct="1">
              <a:spcBef>
                <a:spcPts val="0"/>
              </a:spcBef>
              <a:spcAft>
                <a:spcPts val="0"/>
              </a:spcAft>
              <a:buNone/>
              <a:defRPr sz="3200" b="1" kern="1200">
                <a:solidFill>
                  <a:srgbClr val="46AA46"/>
                </a:solidFill>
                <a:latin typeface="Franklin Gothic Medium"/>
                <a:ea typeface="+mj-ea"/>
                <a:cs typeface="Franklin Gothic Medium"/>
              </a:defRPr>
            </a:lvl1pPr>
          </a:lstStyle>
          <a:p>
            <a:r>
              <a:rPr lang="en-US" sz="2800" dirty="0"/>
              <a:t>Traditional Tools Are Now Part of the Problem</a:t>
            </a:r>
          </a:p>
        </p:txBody>
      </p:sp>
      <p:sp>
        <p:nvSpPr>
          <p:cNvPr id="6" name="Rectangle 5">
            <a:extLst>
              <a:ext uri="{FF2B5EF4-FFF2-40B4-BE49-F238E27FC236}">
                <a16:creationId xmlns:a16="http://schemas.microsoft.com/office/drawing/2014/main" id="{C5EF61F4-67C4-AB49-933D-F10A502516CB}"/>
              </a:ext>
            </a:extLst>
          </p:cNvPr>
          <p:cNvSpPr/>
          <p:nvPr/>
        </p:nvSpPr>
        <p:spPr>
          <a:xfrm>
            <a:off x="0" y="805655"/>
            <a:ext cx="9144000" cy="24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913833"/>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4400" cy="1143000"/>
          </a:xfrm>
          <a:noFill/>
        </p:spPr>
        <p:txBody>
          <a:bodyPr/>
          <a:lstStyle/>
          <a:p>
            <a:r>
              <a:rPr lang="en-US" sz="3200" dirty="0"/>
              <a:t>Meadows Mental Health Policy Institute</a:t>
            </a:r>
          </a:p>
        </p:txBody>
      </p:sp>
      <p:sp>
        <p:nvSpPr>
          <p:cNvPr id="8" name="Slide Number Placeholder 10"/>
          <p:cNvSpPr>
            <a:spLocks noGrp="1"/>
          </p:cNvSpPr>
          <p:nvPr>
            <p:ph type="sldNum" sz="quarter" idx="12"/>
          </p:nvPr>
        </p:nvSpPr>
        <p:spPr>
          <a:xfrm>
            <a:off x="6553200" y="6356350"/>
            <a:ext cx="2133600" cy="365125"/>
          </a:xfrm>
        </p:spPr>
        <p:txBody>
          <a:bodyPr/>
          <a:lstStyle/>
          <a:p>
            <a:fld id="{AB338BB8-77C0-AD40-A287-C53F7C274806}" type="slidenum">
              <a:rPr lang="en-US" sz="1600" smtClean="0"/>
              <a:pPr/>
              <a:t>2</a:t>
            </a:fld>
            <a:endParaRPr lang="en-US" sz="1600" dirty="0"/>
          </a:p>
        </p:txBody>
      </p:sp>
      <p:graphicFrame>
        <p:nvGraphicFramePr>
          <p:cNvPr id="7" name="Content Placeholder 3"/>
          <p:cNvGraphicFramePr>
            <a:graphicFrameLocks noGrp="1"/>
          </p:cNvGraphicFramePr>
          <p:nvPr>
            <p:ph idx="1"/>
          </p:nvPr>
        </p:nvGraphicFramePr>
        <p:xfrm>
          <a:off x="1101725" y="944345"/>
          <a:ext cx="6915150" cy="307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rotWithShape="1">
          <a:blip r:embed="rId8"/>
          <a:srcRect t="4931" b="5880"/>
          <a:stretch/>
        </p:blipFill>
        <p:spPr>
          <a:xfrm>
            <a:off x="1101725" y="3772476"/>
            <a:ext cx="6858000" cy="2514601"/>
          </a:xfrm>
          <a:prstGeom prst="rect">
            <a:avLst/>
          </a:prstGeom>
        </p:spPr>
      </p:pic>
    </p:spTree>
    <p:extLst>
      <p:ext uri="{BB962C8B-B14F-4D97-AF65-F5344CB8AC3E}">
        <p14:creationId xmlns:p14="http://schemas.microsoft.com/office/powerpoint/2010/main" val="3496930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7C90CF-FA3F-CC49-BAE4-E0A6C09B5946}"/>
              </a:ext>
            </a:extLst>
          </p:cNvPr>
          <p:cNvSpPr>
            <a:spLocks noGrp="1"/>
          </p:cNvSpPr>
          <p:nvPr>
            <p:ph type="sldNum" sz="quarter" idx="12"/>
          </p:nvPr>
        </p:nvSpPr>
        <p:spPr/>
        <p:txBody>
          <a:bodyPr/>
          <a:lstStyle/>
          <a:p>
            <a:fld id="{E04A35B5-8E25-0342-BCDC-F5AD938B4169}" type="slidenum">
              <a:rPr lang="en-US" smtClean="0"/>
              <a:t>20</a:t>
            </a:fld>
            <a:endParaRPr lang="en-US"/>
          </a:p>
        </p:txBody>
      </p:sp>
      <p:pic>
        <p:nvPicPr>
          <p:cNvPr id="6" name="Picture 5" descr="Table&#10;&#10;Description automatically generated">
            <a:extLst>
              <a:ext uri="{FF2B5EF4-FFF2-40B4-BE49-F238E27FC236}">
                <a16:creationId xmlns:a16="http://schemas.microsoft.com/office/drawing/2014/main" id="{819DC895-AF4A-9844-822D-3207B370F687}"/>
              </a:ext>
            </a:extLst>
          </p:cNvPr>
          <p:cNvPicPr>
            <a:picLocks noChangeAspect="1"/>
          </p:cNvPicPr>
          <p:nvPr/>
        </p:nvPicPr>
        <p:blipFill rotWithShape="1">
          <a:blip r:embed="rId2"/>
          <a:srcRect t="-1" b="909"/>
          <a:stretch/>
        </p:blipFill>
        <p:spPr>
          <a:xfrm>
            <a:off x="1544690" y="1333499"/>
            <a:ext cx="6054620" cy="4152901"/>
          </a:xfrm>
          <a:prstGeom prst="rect">
            <a:avLst/>
          </a:prstGeom>
        </p:spPr>
      </p:pic>
      <p:sp>
        <p:nvSpPr>
          <p:cNvPr id="7" name="Title 1">
            <a:extLst>
              <a:ext uri="{FF2B5EF4-FFF2-40B4-BE49-F238E27FC236}">
                <a16:creationId xmlns:a16="http://schemas.microsoft.com/office/drawing/2014/main" id="{678FDAB3-3F16-5B45-BE27-A538AB7BC2E4}"/>
              </a:ext>
            </a:extLst>
          </p:cNvPr>
          <p:cNvSpPr txBox="1">
            <a:spLocks/>
          </p:cNvSpPr>
          <p:nvPr/>
        </p:nvSpPr>
        <p:spPr>
          <a:xfrm>
            <a:off x="381000" y="188623"/>
            <a:ext cx="8229600" cy="792162"/>
          </a:xfrm>
          <a:prstGeom prst="rect">
            <a:avLst/>
          </a:prstGeom>
        </p:spPr>
        <p:txBody>
          <a:bodyPr vert="horz" lIns="91440" tIns="45720" rIns="91440" bIns="45720" rtlCol="0" anchor="ctr">
            <a:noAutofit/>
          </a:bodyPr>
          <a:lstStyle>
            <a:lvl1pPr indent="0" algn="l" defTabSz="457200" rtl="0" eaLnBrk="1" latinLnBrk="0" hangingPunct="1">
              <a:spcBef>
                <a:spcPts val="0"/>
              </a:spcBef>
              <a:spcAft>
                <a:spcPts val="0"/>
              </a:spcAft>
              <a:buNone/>
              <a:defRPr sz="3200" b="1" kern="1200">
                <a:solidFill>
                  <a:srgbClr val="46AA46"/>
                </a:solidFill>
                <a:latin typeface="Franklin Gothic Medium"/>
                <a:ea typeface="+mj-ea"/>
                <a:cs typeface="Franklin Gothic Medium"/>
              </a:defRPr>
            </a:lvl1pPr>
          </a:lstStyle>
          <a:p>
            <a:r>
              <a:rPr lang="en-US" sz="2800" dirty="0"/>
              <a:t>When Small Numbers Cause Large Problems</a:t>
            </a:r>
          </a:p>
        </p:txBody>
      </p:sp>
      <p:sp>
        <p:nvSpPr>
          <p:cNvPr id="5" name="Rectangle 4">
            <a:extLst>
              <a:ext uri="{FF2B5EF4-FFF2-40B4-BE49-F238E27FC236}">
                <a16:creationId xmlns:a16="http://schemas.microsoft.com/office/drawing/2014/main" id="{D255D243-D5A9-8249-BA9A-51D13AD7CB47}"/>
              </a:ext>
            </a:extLst>
          </p:cNvPr>
          <p:cNvSpPr/>
          <p:nvPr/>
        </p:nvSpPr>
        <p:spPr>
          <a:xfrm>
            <a:off x="-10633" y="857754"/>
            <a:ext cx="9144000" cy="24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174A2A3-5148-094C-9F7D-5369D336E59F}"/>
              </a:ext>
            </a:extLst>
          </p:cNvPr>
          <p:cNvSpPr/>
          <p:nvPr/>
        </p:nvSpPr>
        <p:spPr>
          <a:xfrm>
            <a:off x="3543300" y="2743200"/>
            <a:ext cx="152400" cy="152400"/>
          </a:xfrm>
          <a:prstGeom prst="rect">
            <a:avLst/>
          </a:prstGeom>
          <a:solidFill>
            <a:srgbClr val="E1EE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DDC28C-32B3-B945-AA37-55F09C225667}"/>
              </a:ext>
            </a:extLst>
          </p:cNvPr>
          <p:cNvSpPr/>
          <p:nvPr/>
        </p:nvSpPr>
        <p:spPr>
          <a:xfrm>
            <a:off x="3543300" y="4876800"/>
            <a:ext cx="228600" cy="152400"/>
          </a:xfrm>
          <a:prstGeom prst="rect">
            <a:avLst/>
          </a:prstGeom>
          <a:solidFill>
            <a:srgbClr val="E1EE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46492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698C-8E6F-5F4D-8E6F-CDD3CA7A99B7}"/>
              </a:ext>
            </a:extLst>
          </p:cNvPr>
          <p:cNvSpPr>
            <a:spLocks noGrp="1"/>
          </p:cNvSpPr>
          <p:nvPr>
            <p:ph type="title"/>
          </p:nvPr>
        </p:nvSpPr>
        <p:spPr>
          <a:xfrm>
            <a:off x="427074" y="202802"/>
            <a:ext cx="8001000" cy="762000"/>
          </a:xfrm>
        </p:spPr>
        <p:txBody>
          <a:bodyPr/>
          <a:lstStyle/>
          <a:p>
            <a:r>
              <a:rPr lang="en-US" sz="2800" dirty="0"/>
              <a:t>Can We Rethink Competency?</a:t>
            </a:r>
          </a:p>
        </p:txBody>
      </p:sp>
      <p:sp>
        <p:nvSpPr>
          <p:cNvPr id="3" name="Slide Number Placeholder 2">
            <a:extLst>
              <a:ext uri="{FF2B5EF4-FFF2-40B4-BE49-F238E27FC236}">
                <a16:creationId xmlns:a16="http://schemas.microsoft.com/office/drawing/2014/main" id="{D4063B7D-942A-AD46-B0A3-9DE1F907A334}"/>
              </a:ext>
            </a:extLst>
          </p:cNvPr>
          <p:cNvSpPr>
            <a:spLocks noGrp="1"/>
          </p:cNvSpPr>
          <p:nvPr>
            <p:ph type="sldNum" sz="quarter" idx="12"/>
          </p:nvPr>
        </p:nvSpPr>
        <p:spPr/>
        <p:txBody>
          <a:bodyPr/>
          <a:lstStyle/>
          <a:p>
            <a:fld id="{E04A35B5-8E25-0342-BCDC-F5AD938B4169}" type="slidenum">
              <a:rPr lang="en-US" smtClean="0"/>
              <a:t>21</a:t>
            </a:fld>
            <a:endParaRPr lang="en-US"/>
          </a:p>
        </p:txBody>
      </p:sp>
      <p:sp>
        <p:nvSpPr>
          <p:cNvPr id="4" name="Content Placeholder 3">
            <a:extLst>
              <a:ext uri="{FF2B5EF4-FFF2-40B4-BE49-F238E27FC236}">
                <a16:creationId xmlns:a16="http://schemas.microsoft.com/office/drawing/2014/main" id="{51518B47-9724-2849-951D-438C3B40893B}"/>
              </a:ext>
            </a:extLst>
          </p:cNvPr>
          <p:cNvSpPr>
            <a:spLocks noGrp="1"/>
          </p:cNvSpPr>
          <p:nvPr>
            <p:ph idx="1"/>
          </p:nvPr>
        </p:nvSpPr>
        <p:spPr>
          <a:xfrm>
            <a:off x="421758" y="1089818"/>
            <a:ext cx="8229600" cy="4678364"/>
          </a:xfrm>
        </p:spPr>
        <p:txBody>
          <a:bodyPr/>
          <a:lstStyle/>
          <a:p>
            <a:r>
              <a:rPr lang="en-US" sz="2400" dirty="0">
                <a:solidFill>
                  <a:schemeClr val="accent1"/>
                </a:solidFill>
              </a:rPr>
              <a:t>Jail and outpatient competency restoration is a start</a:t>
            </a:r>
          </a:p>
          <a:p>
            <a:endParaRPr lang="en-US" sz="2400" dirty="0">
              <a:solidFill>
                <a:schemeClr val="accent1"/>
              </a:solidFill>
            </a:endParaRPr>
          </a:p>
          <a:p>
            <a:r>
              <a:rPr lang="en-US" sz="2400" dirty="0">
                <a:solidFill>
                  <a:schemeClr val="accent1"/>
                </a:solidFill>
              </a:rPr>
              <a:t>Texas law now permits HHSC to determine placement (maximum vs non-maximum security)</a:t>
            </a:r>
          </a:p>
          <a:p>
            <a:endParaRPr lang="en-US" sz="2400" dirty="0">
              <a:solidFill>
                <a:schemeClr val="accent1"/>
              </a:solidFill>
            </a:endParaRPr>
          </a:p>
          <a:p>
            <a:r>
              <a:rPr lang="en-US" sz="2400" dirty="0">
                <a:solidFill>
                  <a:schemeClr val="accent1"/>
                </a:solidFill>
              </a:rPr>
              <a:t>But we need to acknowledge that competency adjudications are frequently a dead-end</a:t>
            </a:r>
          </a:p>
          <a:p>
            <a:endParaRPr lang="en-US" sz="2400" dirty="0">
              <a:solidFill>
                <a:schemeClr val="accent1"/>
              </a:solidFill>
            </a:endParaRPr>
          </a:p>
          <a:p>
            <a:r>
              <a:rPr lang="en-US" sz="2400" dirty="0">
                <a:solidFill>
                  <a:schemeClr val="accent1"/>
                </a:solidFill>
              </a:rPr>
              <a:t>Virginia is considering a proposal titled “Expedited diversion to court-ordered treatment”</a:t>
            </a:r>
          </a:p>
        </p:txBody>
      </p:sp>
      <p:sp>
        <p:nvSpPr>
          <p:cNvPr id="5" name="Rectangle 4">
            <a:extLst>
              <a:ext uri="{FF2B5EF4-FFF2-40B4-BE49-F238E27FC236}">
                <a16:creationId xmlns:a16="http://schemas.microsoft.com/office/drawing/2014/main" id="{56FA5775-3B3F-4A4C-BAC2-FB33755325B1}"/>
              </a:ext>
            </a:extLst>
          </p:cNvPr>
          <p:cNvSpPr/>
          <p:nvPr/>
        </p:nvSpPr>
        <p:spPr>
          <a:xfrm>
            <a:off x="0" y="805655"/>
            <a:ext cx="9144000" cy="24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326579"/>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8151-2D78-1249-AEA4-E584D169F402}"/>
              </a:ext>
            </a:extLst>
          </p:cNvPr>
          <p:cNvSpPr>
            <a:spLocks noGrp="1"/>
          </p:cNvSpPr>
          <p:nvPr>
            <p:ph type="title"/>
          </p:nvPr>
        </p:nvSpPr>
        <p:spPr>
          <a:xfrm>
            <a:off x="457200" y="189707"/>
            <a:ext cx="7086600" cy="762000"/>
          </a:xfrm>
        </p:spPr>
        <p:txBody>
          <a:bodyPr/>
          <a:lstStyle/>
          <a:p>
            <a:r>
              <a:rPr lang="en-US" sz="2800" dirty="0"/>
              <a:t>Where Should We Go?</a:t>
            </a:r>
          </a:p>
        </p:txBody>
      </p:sp>
      <p:sp>
        <p:nvSpPr>
          <p:cNvPr id="3" name="Slide Number Placeholder 2">
            <a:extLst>
              <a:ext uri="{FF2B5EF4-FFF2-40B4-BE49-F238E27FC236}">
                <a16:creationId xmlns:a16="http://schemas.microsoft.com/office/drawing/2014/main" id="{5E27BE88-4DCB-164B-BF91-EF18E2451624}"/>
              </a:ext>
            </a:extLst>
          </p:cNvPr>
          <p:cNvSpPr>
            <a:spLocks noGrp="1"/>
          </p:cNvSpPr>
          <p:nvPr>
            <p:ph type="sldNum" sz="quarter" idx="12"/>
          </p:nvPr>
        </p:nvSpPr>
        <p:spPr/>
        <p:txBody>
          <a:bodyPr/>
          <a:lstStyle/>
          <a:p>
            <a:fld id="{E04A35B5-8E25-0342-BCDC-F5AD938B4169}" type="slidenum">
              <a:rPr lang="en-US" smtClean="0"/>
              <a:t>22</a:t>
            </a:fld>
            <a:endParaRPr lang="en-US"/>
          </a:p>
        </p:txBody>
      </p:sp>
      <p:sp>
        <p:nvSpPr>
          <p:cNvPr id="4" name="Content Placeholder 3">
            <a:extLst>
              <a:ext uri="{FF2B5EF4-FFF2-40B4-BE49-F238E27FC236}">
                <a16:creationId xmlns:a16="http://schemas.microsoft.com/office/drawing/2014/main" id="{EB595AFB-AF86-F44D-8ED1-1B4AA97BD898}"/>
              </a:ext>
            </a:extLst>
          </p:cNvPr>
          <p:cNvSpPr>
            <a:spLocks noGrp="1"/>
          </p:cNvSpPr>
          <p:nvPr>
            <p:ph idx="1"/>
          </p:nvPr>
        </p:nvSpPr>
        <p:spPr>
          <a:xfrm>
            <a:off x="609600" y="951707"/>
            <a:ext cx="8229600" cy="4525963"/>
          </a:xfrm>
        </p:spPr>
        <p:txBody>
          <a:bodyPr/>
          <a:lstStyle/>
          <a:p>
            <a:r>
              <a:rPr lang="en-US" sz="2400" dirty="0">
                <a:solidFill>
                  <a:schemeClr val="accent1"/>
                </a:solidFill>
              </a:rPr>
              <a:t>The role of the judge as convener may be as essential as the role of judge as case-adjudicator</a:t>
            </a:r>
          </a:p>
          <a:p>
            <a:pPr marL="0" indent="0">
              <a:buNone/>
            </a:pPr>
            <a:endParaRPr lang="en-US" sz="2400" dirty="0">
              <a:solidFill>
                <a:schemeClr val="accent1"/>
              </a:solidFill>
            </a:endParaRPr>
          </a:p>
          <a:p>
            <a:r>
              <a:rPr lang="en-US" sz="2400" dirty="0">
                <a:solidFill>
                  <a:schemeClr val="accent1"/>
                </a:solidFill>
              </a:rPr>
              <a:t>We cannot rely on continued refinement of strategies inside the justice system and assume we will solve the problem of too many people with mental illnesses in that system</a:t>
            </a:r>
          </a:p>
          <a:p>
            <a:pPr marL="0" indent="0">
              <a:buNone/>
            </a:pPr>
            <a:endParaRPr lang="en-US" sz="2400" dirty="0">
              <a:solidFill>
                <a:schemeClr val="accent1"/>
              </a:solidFill>
            </a:endParaRPr>
          </a:p>
          <a:p>
            <a:r>
              <a:rPr lang="en-US" sz="2400" dirty="0">
                <a:solidFill>
                  <a:schemeClr val="accent1"/>
                </a:solidFill>
              </a:rPr>
              <a:t>We must include the health system as an active partner and use integrated care</a:t>
            </a:r>
          </a:p>
          <a:p>
            <a:pPr marL="0" indent="0">
              <a:buNone/>
            </a:pPr>
            <a:endParaRPr lang="en-US" sz="2400" dirty="0">
              <a:solidFill>
                <a:schemeClr val="accent1"/>
              </a:solidFill>
            </a:endParaRPr>
          </a:p>
          <a:p>
            <a:r>
              <a:rPr lang="en-US" sz="2400" dirty="0">
                <a:solidFill>
                  <a:schemeClr val="accent1"/>
                </a:solidFill>
              </a:rPr>
              <a:t>We need to focus on Intercept 0</a:t>
            </a:r>
          </a:p>
        </p:txBody>
      </p:sp>
      <p:sp>
        <p:nvSpPr>
          <p:cNvPr id="5" name="Rectangle 4">
            <a:extLst>
              <a:ext uri="{FF2B5EF4-FFF2-40B4-BE49-F238E27FC236}">
                <a16:creationId xmlns:a16="http://schemas.microsoft.com/office/drawing/2014/main" id="{EDC6AF83-FA64-A74B-AA21-8899AD187F24}"/>
              </a:ext>
            </a:extLst>
          </p:cNvPr>
          <p:cNvSpPr/>
          <p:nvPr/>
        </p:nvSpPr>
        <p:spPr>
          <a:xfrm>
            <a:off x="0" y="805655"/>
            <a:ext cx="9144000" cy="24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703804"/>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normAutofit/>
          </a:bodyPr>
          <a:lstStyle/>
          <a:p>
            <a:r>
              <a:rPr lang="en-US" dirty="0"/>
              <a:t>Why We Need Integrated Care</a:t>
            </a:r>
          </a:p>
        </p:txBody>
      </p:sp>
      <p:sp>
        <p:nvSpPr>
          <p:cNvPr id="4" name="Slide Number Placeholder 3"/>
          <p:cNvSpPr>
            <a:spLocks noGrp="1"/>
          </p:cNvSpPr>
          <p:nvPr>
            <p:ph type="sldNum" sz="quarter" idx="12"/>
          </p:nvPr>
        </p:nvSpPr>
        <p:spPr>
          <a:xfrm>
            <a:off x="6553200" y="6356350"/>
            <a:ext cx="2133600" cy="365125"/>
          </a:xfrm>
        </p:spPr>
        <p:txBody>
          <a:bodyPr/>
          <a:lstStyle/>
          <a:p>
            <a:r>
              <a:rPr lang="en-US" dirty="0"/>
              <a:t>8</a:t>
            </a:r>
          </a:p>
        </p:txBody>
      </p:sp>
      <p:pic>
        <p:nvPicPr>
          <p:cNvPr id="5" name="Picture 4"/>
          <p:cNvPicPr/>
          <p:nvPr/>
        </p:nvPicPr>
        <p:blipFill rotWithShape="1">
          <a:blip r:embed="rId3"/>
          <a:srcRect t="54047"/>
          <a:stretch/>
        </p:blipFill>
        <p:spPr>
          <a:xfrm>
            <a:off x="825500" y="2146300"/>
            <a:ext cx="7467600" cy="2451100"/>
          </a:xfrm>
          <a:prstGeom prst="rect">
            <a:avLst/>
          </a:prstGeom>
          <a:ln>
            <a:solidFill>
              <a:schemeClr val="tx1"/>
            </a:solidFill>
          </a:ln>
        </p:spPr>
      </p:pic>
      <p:pic>
        <p:nvPicPr>
          <p:cNvPr id="7" name="Picture 6"/>
          <p:cNvPicPr/>
          <p:nvPr/>
        </p:nvPicPr>
        <p:blipFill rotWithShape="1">
          <a:blip r:embed="rId3"/>
          <a:srcRect b="93095"/>
          <a:stretch/>
        </p:blipFill>
        <p:spPr>
          <a:xfrm>
            <a:off x="825500" y="1768929"/>
            <a:ext cx="7467600" cy="368300"/>
          </a:xfrm>
          <a:prstGeom prst="rect">
            <a:avLst/>
          </a:prstGeom>
          <a:ln>
            <a:solidFill>
              <a:schemeClr val="tx1"/>
            </a:solidFill>
          </a:ln>
        </p:spPr>
      </p:pic>
      <p:sp>
        <p:nvSpPr>
          <p:cNvPr id="8" name="Rectangle 7"/>
          <p:cNvSpPr/>
          <p:nvPr/>
        </p:nvSpPr>
        <p:spPr>
          <a:xfrm>
            <a:off x="7315200" y="2705100"/>
            <a:ext cx="977900" cy="18923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25500" y="3048000"/>
            <a:ext cx="6489700" cy="228600"/>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337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7D8D-EBF5-2643-8CF2-A2467819B2CF}"/>
              </a:ext>
            </a:extLst>
          </p:cNvPr>
          <p:cNvSpPr>
            <a:spLocks noGrp="1"/>
          </p:cNvSpPr>
          <p:nvPr>
            <p:ph type="title"/>
          </p:nvPr>
        </p:nvSpPr>
        <p:spPr/>
        <p:txBody>
          <a:bodyPr/>
          <a:lstStyle/>
          <a:p>
            <a:r>
              <a:rPr lang="en-US" dirty="0"/>
              <a:t>Intercept 0: Community Services</a:t>
            </a:r>
          </a:p>
        </p:txBody>
      </p:sp>
      <p:sp>
        <p:nvSpPr>
          <p:cNvPr id="4" name="Slide Number Placeholder 3">
            <a:extLst>
              <a:ext uri="{FF2B5EF4-FFF2-40B4-BE49-F238E27FC236}">
                <a16:creationId xmlns:a16="http://schemas.microsoft.com/office/drawing/2014/main" id="{AE9323F8-D332-7742-A1E7-58BB0568AF9B}"/>
              </a:ext>
            </a:extLst>
          </p:cNvPr>
          <p:cNvSpPr>
            <a:spLocks noGrp="1"/>
          </p:cNvSpPr>
          <p:nvPr>
            <p:ph type="sldNum" sz="quarter" idx="12"/>
          </p:nvPr>
        </p:nvSpPr>
        <p:spPr/>
        <p:txBody>
          <a:bodyPr/>
          <a:lstStyle/>
          <a:p>
            <a:fld id="{AB338BB8-77C0-AD40-A287-C53F7C274806}" type="slidenum">
              <a:rPr lang="en-US" smtClean="0"/>
              <a:pPr/>
              <a:t>24</a:t>
            </a:fld>
            <a:endParaRPr lang="en-US"/>
          </a:p>
        </p:txBody>
      </p:sp>
      <p:pic>
        <p:nvPicPr>
          <p:cNvPr id="5122" name="Picture 2" descr="Massachusetts Community Justice Workshop Report, Cross-Systems Mapping  Review, September 2020">
            <a:extLst>
              <a:ext uri="{FF2B5EF4-FFF2-40B4-BE49-F238E27FC236}">
                <a16:creationId xmlns:a16="http://schemas.microsoft.com/office/drawing/2014/main" id="{AAB7E3AF-DEDD-E541-B01D-7B9EA4E5D3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10400" y="2133600"/>
            <a:ext cx="1492250" cy="22629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8D1A62-1173-134A-964F-568ED1B3A008}"/>
              </a:ext>
            </a:extLst>
          </p:cNvPr>
          <p:cNvSpPr txBox="1"/>
          <p:nvPr/>
        </p:nvSpPr>
        <p:spPr>
          <a:xfrm>
            <a:off x="457199" y="1052513"/>
            <a:ext cx="6719629" cy="5724644"/>
          </a:xfrm>
          <a:prstGeom prst="rect">
            <a:avLst/>
          </a:prstGeom>
          <a:noFill/>
        </p:spPr>
        <p:txBody>
          <a:bodyPr wrap="square" rtlCol="0">
            <a:spAutoFit/>
          </a:bodyPr>
          <a:lstStyle/>
          <a:p>
            <a:pPr marL="457200" indent="-457200">
              <a:buFont typeface="+mj-lt"/>
              <a:buAutoNum type="arabicPeriod"/>
            </a:pPr>
            <a:r>
              <a:rPr lang="en-US" sz="2200" dirty="0"/>
              <a:t>We should respond to a mental health crisis like we do a general health crisis</a:t>
            </a:r>
          </a:p>
          <a:p>
            <a:pPr marL="457200" indent="-457200">
              <a:buFont typeface="+mj-lt"/>
              <a:buAutoNum type="arabicPeriod"/>
            </a:pPr>
            <a:endParaRPr lang="en-US" sz="2200" dirty="0"/>
          </a:p>
          <a:p>
            <a:pPr marL="457200" indent="-457200">
              <a:buFont typeface="+mj-lt"/>
              <a:buAutoNum type="arabicPeriod"/>
            </a:pPr>
            <a:r>
              <a:rPr lang="en-US" sz="2200" dirty="0"/>
              <a:t>The best response includes a paramedic, a licensed mental health professional, and a law enforcement officer</a:t>
            </a:r>
          </a:p>
          <a:p>
            <a:pPr marL="457200" indent="-457200">
              <a:buFont typeface="+mj-lt"/>
              <a:buAutoNum type="arabicPeriod"/>
            </a:pPr>
            <a:endParaRPr lang="en-US" sz="2200" dirty="0"/>
          </a:p>
          <a:p>
            <a:pPr marL="457200" indent="-457200">
              <a:buFont typeface="+mj-lt"/>
              <a:buAutoNum type="arabicPeriod"/>
            </a:pPr>
            <a:r>
              <a:rPr lang="en-US" sz="2200" dirty="0"/>
              <a:t>In addition, it is important to have </a:t>
            </a:r>
          </a:p>
          <a:p>
            <a:pPr marL="742950" lvl="1" indent="-285750">
              <a:buFont typeface="Arial" panose="020B0604020202020204" pitchFamily="34" charset="0"/>
              <a:buChar char="•"/>
            </a:pPr>
            <a:r>
              <a:rPr lang="en-US" sz="2200" dirty="0"/>
              <a:t>A place for assessment</a:t>
            </a:r>
          </a:p>
          <a:p>
            <a:pPr marL="742950" lvl="1" indent="-285750">
              <a:buFont typeface="Arial" panose="020B0604020202020204" pitchFamily="34" charset="0"/>
              <a:buChar char="•"/>
            </a:pPr>
            <a:r>
              <a:rPr lang="en-US" sz="2200" dirty="0"/>
              <a:t>Navigation to services</a:t>
            </a:r>
          </a:p>
          <a:p>
            <a:pPr marL="742950" lvl="1" indent="-285750">
              <a:buFont typeface="Arial" panose="020B0604020202020204" pitchFamily="34" charset="0"/>
              <a:buChar char="•"/>
            </a:pPr>
            <a:r>
              <a:rPr lang="en-US" sz="2200" dirty="0"/>
              <a:t>Adequate services</a:t>
            </a:r>
          </a:p>
          <a:p>
            <a:pPr marL="742950" lvl="1" indent="-285750">
              <a:buFont typeface="Arial" panose="020B0604020202020204" pitchFamily="34" charset="0"/>
              <a:buChar char="•"/>
            </a:pPr>
            <a:r>
              <a:rPr lang="en-US" sz="2200" dirty="0"/>
              <a:t>A commitment to reducing emergency department use as well as jails because of psychiatric boarding</a:t>
            </a:r>
          </a:p>
          <a:p>
            <a:pPr marL="742950" lvl="1" indent="-285750">
              <a:buFont typeface="Arial" panose="020B0604020202020204" pitchFamily="34" charset="0"/>
              <a:buChar char="•"/>
            </a:pPr>
            <a:r>
              <a:rPr lang="en-US" sz="2200" dirty="0"/>
              <a:t>Movement toward a collaborative care model</a:t>
            </a:r>
          </a:p>
          <a:p>
            <a:pPr marL="742950" lvl="1" indent="-285750">
              <a:buFont typeface="Arial" panose="020B0604020202020204" pitchFamily="34" charset="0"/>
              <a:buChar char="•"/>
            </a:pPr>
            <a:endParaRPr lang="en-US" dirty="0"/>
          </a:p>
          <a:p>
            <a:pPr marL="342900" indent="-342900">
              <a:buAutoNum type="arabicPeriod"/>
            </a:pPr>
            <a:endParaRPr lang="en-US" dirty="0"/>
          </a:p>
        </p:txBody>
      </p:sp>
    </p:spTree>
    <p:extLst>
      <p:ext uri="{BB962C8B-B14F-4D97-AF65-F5344CB8AC3E}">
        <p14:creationId xmlns:p14="http://schemas.microsoft.com/office/powerpoint/2010/main" val="2874774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8775-9B52-0149-BDE4-5959E4F69E0C}"/>
              </a:ext>
            </a:extLst>
          </p:cNvPr>
          <p:cNvSpPr>
            <a:spLocks noGrp="1"/>
          </p:cNvSpPr>
          <p:nvPr>
            <p:ph type="title"/>
          </p:nvPr>
        </p:nvSpPr>
        <p:spPr>
          <a:xfrm>
            <a:off x="457200" y="381000"/>
            <a:ext cx="8229600" cy="639762"/>
          </a:xfrm>
        </p:spPr>
        <p:txBody>
          <a:bodyPr/>
          <a:lstStyle/>
          <a:p>
            <a:r>
              <a:rPr lang="en-US" dirty="0"/>
              <a:t>A Note About Hospital Capacity from Our Assessments</a:t>
            </a:r>
          </a:p>
        </p:txBody>
      </p:sp>
      <p:sp>
        <p:nvSpPr>
          <p:cNvPr id="3" name="Content Placeholder 2">
            <a:extLst>
              <a:ext uri="{FF2B5EF4-FFF2-40B4-BE49-F238E27FC236}">
                <a16:creationId xmlns:a16="http://schemas.microsoft.com/office/drawing/2014/main" id="{6E648A87-A3A8-8246-80EA-03B55A1F67F5}"/>
              </a:ext>
            </a:extLst>
          </p:cNvPr>
          <p:cNvSpPr>
            <a:spLocks noGrp="1"/>
          </p:cNvSpPr>
          <p:nvPr>
            <p:ph idx="1"/>
          </p:nvPr>
        </p:nvSpPr>
        <p:spPr/>
        <p:txBody>
          <a:bodyPr/>
          <a:lstStyle/>
          <a:p>
            <a:r>
              <a:rPr lang="en-US" sz="2400" dirty="0"/>
              <a:t>Most communities think they need more beds</a:t>
            </a:r>
          </a:p>
          <a:p>
            <a:pPr marL="0" indent="0">
              <a:buNone/>
            </a:pPr>
            <a:endParaRPr lang="en-US" sz="2400" dirty="0"/>
          </a:p>
          <a:p>
            <a:r>
              <a:rPr lang="en-US" sz="2400" dirty="0"/>
              <a:t>Often a perception based on what else isn’t there</a:t>
            </a:r>
          </a:p>
          <a:p>
            <a:pPr marL="0" indent="0">
              <a:buNone/>
            </a:pPr>
            <a:endParaRPr lang="en-US" sz="2400" dirty="0"/>
          </a:p>
          <a:p>
            <a:r>
              <a:rPr lang="en-US" sz="2400" dirty="0"/>
              <a:t>When we look at bed use, we find </a:t>
            </a:r>
          </a:p>
          <a:p>
            <a:pPr lvl="1"/>
            <a:r>
              <a:rPr lang="en-US" sz="2000" dirty="0"/>
              <a:t>People often transferred out of county</a:t>
            </a:r>
          </a:p>
          <a:p>
            <a:pPr lvl="1"/>
            <a:r>
              <a:rPr lang="en-US" sz="2000" dirty="0"/>
              <a:t>Some hospitals are reluctant to treat mental illness</a:t>
            </a:r>
          </a:p>
          <a:p>
            <a:pPr lvl="1"/>
            <a:r>
              <a:rPr lang="en-US" sz="2000" dirty="0"/>
              <a:t>Fragmented crisis response may result in multiple movements of patients </a:t>
            </a:r>
          </a:p>
          <a:p>
            <a:pPr lvl="1"/>
            <a:r>
              <a:rPr lang="en-US" sz="2000" dirty="0"/>
              <a:t>Issues have been exacerbated by COVID in some communities though less so in Texas</a:t>
            </a:r>
          </a:p>
          <a:p>
            <a:pPr lvl="1"/>
            <a:r>
              <a:rPr lang="en-US" sz="2000" dirty="0"/>
              <a:t>In general, most communities have enough inpatient capacity</a:t>
            </a:r>
          </a:p>
          <a:p>
            <a:pPr lvl="1"/>
            <a:endParaRPr lang="en-US" sz="2400" dirty="0"/>
          </a:p>
        </p:txBody>
      </p:sp>
      <p:sp>
        <p:nvSpPr>
          <p:cNvPr id="4" name="Slide Number Placeholder 3">
            <a:extLst>
              <a:ext uri="{FF2B5EF4-FFF2-40B4-BE49-F238E27FC236}">
                <a16:creationId xmlns:a16="http://schemas.microsoft.com/office/drawing/2014/main" id="{1A43598A-C14E-A749-8875-82A8249FB37C}"/>
              </a:ext>
            </a:extLst>
          </p:cNvPr>
          <p:cNvSpPr>
            <a:spLocks noGrp="1"/>
          </p:cNvSpPr>
          <p:nvPr>
            <p:ph type="sldNum" sz="quarter" idx="12"/>
          </p:nvPr>
        </p:nvSpPr>
        <p:spPr/>
        <p:txBody>
          <a:bodyPr/>
          <a:lstStyle/>
          <a:p>
            <a:fld id="{AB338BB8-77C0-AD40-A287-C53F7C274806}" type="slidenum">
              <a:rPr lang="en-US" smtClean="0"/>
              <a:pPr/>
              <a:t>25</a:t>
            </a:fld>
            <a:endParaRPr lang="en-US"/>
          </a:p>
        </p:txBody>
      </p:sp>
    </p:spTree>
    <p:extLst>
      <p:ext uri="{BB962C8B-B14F-4D97-AF65-F5344CB8AC3E}">
        <p14:creationId xmlns:p14="http://schemas.microsoft.com/office/powerpoint/2010/main" val="296680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5503E-1BFB-D04D-8D3D-A3EE72A6B11D}"/>
              </a:ext>
            </a:extLst>
          </p:cNvPr>
          <p:cNvSpPr>
            <a:spLocks noGrp="1"/>
          </p:cNvSpPr>
          <p:nvPr>
            <p:ph type="title"/>
          </p:nvPr>
        </p:nvSpPr>
        <p:spPr/>
        <p:txBody>
          <a:bodyPr/>
          <a:lstStyle/>
          <a:p>
            <a:r>
              <a:rPr lang="en-US" dirty="0"/>
              <a:t>For the Future</a:t>
            </a:r>
          </a:p>
        </p:txBody>
      </p:sp>
      <p:sp>
        <p:nvSpPr>
          <p:cNvPr id="3" name="Content Placeholder 2">
            <a:extLst>
              <a:ext uri="{FF2B5EF4-FFF2-40B4-BE49-F238E27FC236}">
                <a16:creationId xmlns:a16="http://schemas.microsoft.com/office/drawing/2014/main" id="{638F6781-FA0F-4F47-BB0A-573F548C6B4F}"/>
              </a:ext>
            </a:extLst>
          </p:cNvPr>
          <p:cNvSpPr>
            <a:spLocks noGrp="1"/>
          </p:cNvSpPr>
          <p:nvPr>
            <p:ph idx="1"/>
          </p:nvPr>
        </p:nvSpPr>
        <p:spPr>
          <a:xfrm>
            <a:off x="457200" y="1166018"/>
            <a:ext cx="8229600" cy="4525963"/>
          </a:xfrm>
        </p:spPr>
        <p:txBody>
          <a:bodyPr/>
          <a:lstStyle/>
          <a:p>
            <a:r>
              <a:rPr lang="en-US" sz="2400" dirty="0"/>
              <a:t>We need to acknowledge both the positives but also the limits of two decades of innovation</a:t>
            </a:r>
          </a:p>
          <a:p>
            <a:pPr marL="0" indent="0">
              <a:buNone/>
            </a:pPr>
            <a:endParaRPr lang="en-US" sz="2400" dirty="0"/>
          </a:p>
          <a:p>
            <a:r>
              <a:rPr lang="en-US" sz="2400" dirty="0"/>
              <a:t>Continued refinement of strategies that are inside the justice system will have limited effect</a:t>
            </a:r>
          </a:p>
          <a:p>
            <a:pPr marL="0" indent="0">
              <a:buNone/>
            </a:pPr>
            <a:endParaRPr lang="en-US" sz="2400" dirty="0"/>
          </a:p>
          <a:p>
            <a:r>
              <a:rPr lang="en-US" sz="2400" dirty="0"/>
              <a:t>Health systems are essential to the future of local system development and transformation</a:t>
            </a:r>
          </a:p>
          <a:p>
            <a:pPr marL="0" indent="0">
              <a:buNone/>
            </a:pPr>
            <a:endParaRPr lang="en-US" sz="2400" dirty="0"/>
          </a:p>
          <a:p>
            <a:r>
              <a:rPr lang="en-US" sz="2400" dirty="0"/>
              <a:t>Judges play an essential role as convenors and levers of change and this role is more important than ever</a:t>
            </a:r>
          </a:p>
        </p:txBody>
      </p:sp>
      <p:sp>
        <p:nvSpPr>
          <p:cNvPr id="4" name="Slide Number Placeholder 3">
            <a:extLst>
              <a:ext uri="{FF2B5EF4-FFF2-40B4-BE49-F238E27FC236}">
                <a16:creationId xmlns:a16="http://schemas.microsoft.com/office/drawing/2014/main" id="{EC1418E0-EBD3-DA45-8D57-1EA21F9B3767}"/>
              </a:ext>
            </a:extLst>
          </p:cNvPr>
          <p:cNvSpPr>
            <a:spLocks noGrp="1"/>
          </p:cNvSpPr>
          <p:nvPr>
            <p:ph type="sldNum" sz="quarter" idx="12"/>
          </p:nvPr>
        </p:nvSpPr>
        <p:spPr/>
        <p:txBody>
          <a:bodyPr/>
          <a:lstStyle/>
          <a:p>
            <a:fld id="{AB338BB8-77C0-AD40-A287-C53F7C274806}" type="slidenum">
              <a:rPr lang="en-US" smtClean="0"/>
              <a:pPr/>
              <a:t>26</a:t>
            </a:fld>
            <a:endParaRPr lang="en-US"/>
          </a:p>
        </p:txBody>
      </p:sp>
    </p:spTree>
    <p:extLst>
      <p:ext uri="{BB962C8B-B14F-4D97-AF65-F5344CB8AC3E}">
        <p14:creationId xmlns:p14="http://schemas.microsoft.com/office/powerpoint/2010/main" val="3298245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8B3F-073F-3C40-A7D9-EFC5AF545CC6}"/>
              </a:ext>
            </a:extLst>
          </p:cNvPr>
          <p:cNvSpPr>
            <a:spLocks noGrp="1"/>
          </p:cNvSpPr>
          <p:nvPr>
            <p:ph type="title"/>
          </p:nvPr>
        </p:nvSpPr>
        <p:spPr/>
        <p:txBody>
          <a:bodyPr/>
          <a:lstStyle/>
          <a:p>
            <a:r>
              <a:rPr lang="en-US" dirty="0"/>
              <a:t>Sites of MMPHI Assessments</a:t>
            </a:r>
          </a:p>
        </p:txBody>
      </p:sp>
      <p:pic>
        <p:nvPicPr>
          <p:cNvPr id="6" name="Content Placeholder 5">
            <a:extLst>
              <a:ext uri="{FF2B5EF4-FFF2-40B4-BE49-F238E27FC236}">
                <a16:creationId xmlns:a16="http://schemas.microsoft.com/office/drawing/2014/main" id="{328DC802-70D9-9747-B3F9-62DF320E8AAE}"/>
              </a:ext>
            </a:extLst>
          </p:cNvPr>
          <p:cNvPicPr>
            <a:picLocks noGrp="1" noChangeAspect="1"/>
          </p:cNvPicPr>
          <p:nvPr>
            <p:ph idx="1"/>
          </p:nvPr>
        </p:nvPicPr>
        <p:blipFill>
          <a:blip r:embed="rId2"/>
          <a:stretch>
            <a:fillRect/>
          </a:stretch>
        </p:blipFill>
        <p:spPr>
          <a:xfrm>
            <a:off x="2309018" y="1166018"/>
            <a:ext cx="4525963" cy="4525963"/>
          </a:xfrm>
          <a:prstGeom prst="rect">
            <a:avLst/>
          </a:prstGeom>
        </p:spPr>
      </p:pic>
      <p:sp>
        <p:nvSpPr>
          <p:cNvPr id="4" name="Slide Number Placeholder 3">
            <a:extLst>
              <a:ext uri="{FF2B5EF4-FFF2-40B4-BE49-F238E27FC236}">
                <a16:creationId xmlns:a16="http://schemas.microsoft.com/office/drawing/2014/main" id="{24E31072-F9B1-DD4F-9939-9736370D29A5}"/>
              </a:ext>
            </a:extLst>
          </p:cNvPr>
          <p:cNvSpPr>
            <a:spLocks noGrp="1"/>
          </p:cNvSpPr>
          <p:nvPr>
            <p:ph type="sldNum" sz="quarter" idx="12"/>
          </p:nvPr>
        </p:nvSpPr>
        <p:spPr/>
        <p:txBody>
          <a:bodyPr/>
          <a:lstStyle/>
          <a:p>
            <a:fld id="{AB338BB8-77C0-AD40-A287-C53F7C274806}" type="slidenum">
              <a:rPr lang="en-US" smtClean="0"/>
              <a:pPr/>
              <a:t>3</a:t>
            </a:fld>
            <a:endParaRPr lang="en-US"/>
          </a:p>
        </p:txBody>
      </p:sp>
      <p:sp>
        <p:nvSpPr>
          <p:cNvPr id="5" name="AutoShape 2">
            <a:extLst>
              <a:ext uri="{FF2B5EF4-FFF2-40B4-BE49-F238E27FC236}">
                <a16:creationId xmlns:a16="http://schemas.microsoft.com/office/drawing/2014/main" id="{A3698ED1-27BF-AB44-950F-E2C63DB4212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91275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3199"/>
            <a:ext cx="8534400" cy="444501"/>
          </a:xfrm>
        </p:spPr>
        <p:txBody>
          <a:bodyPr/>
          <a:lstStyle/>
          <a:p>
            <a:pPr algn="ctr"/>
            <a:r>
              <a:rPr lang="en-US" dirty="0"/>
              <a:t>We Treat the Brain Differently From the Body</a:t>
            </a:r>
          </a:p>
        </p:txBody>
      </p:sp>
      <p:sp>
        <p:nvSpPr>
          <p:cNvPr id="7" name="Slide Number Placeholder 10"/>
          <p:cNvSpPr>
            <a:spLocks noGrp="1"/>
          </p:cNvSpPr>
          <p:nvPr>
            <p:ph type="sldNum" sz="quarter" idx="12"/>
          </p:nvPr>
        </p:nvSpPr>
        <p:spPr>
          <a:xfrm>
            <a:off x="6553200" y="6356350"/>
            <a:ext cx="2133600" cy="365125"/>
          </a:xfrm>
        </p:spPr>
        <p:txBody>
          <a:bodyPr/>
          <a:lstStyle/>
          <a:p>
            <a:fld id="{AB338BB8-77C0-AD40-A287-C53F7C274806}" type="slidenum">
              <a:rPr lang="en-US" smtClean="0"/>
              <a:pPr/>
              <a:t>4</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486400"/>
          </a:xfrm>
          <a:prstGeom prst="rect">
            <a:avLst/>
          </a:prstGeom>
        </p:spPr>
      </p:pic>
    </p:spTree>
    <p:extLst>
      <p:ext uri="{BB962C8B-B14F-4D97-AF65-F5344CB8AC3E}">
        <p14:creationId xmlns:p14="http://schemas.microsoft.com/office/powerpoint/2010/main" val="4154976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8845"/>
            <a:ext cx="8229600" cy="639762"/>
          </a:xfrm>
        </p:spPr>
        <p:txBody>
          <a:bodyPr/>
          <a:lstStyle/>
          <a:p>
            <a:pPr algn="ctr"/>
            <a:r>
              <a:rPr lang="en-US" dirty="0"/>
              <a:t>The Ideal System: Integrated Care</a:t>
            </a:r>
          </a:p>
        </p:txBody>
      </p:sp>
      <p:sp>
        <p:nvSpPr>
          <p:cNvPr id="2" name="Slide Number Placeholder 1">
            <a:extLst>
              <a:ext uri="{FF2B5EF4-FFF2-40B4-BE49-F238E27FC236}">
                <a16:creationId xmlns:a16="http://schemas.microsoft.com/office/drawing/2014/main" id="{961C6DFA-7254-47D7-A77E-D640862D49DB}"/>
              </a:ext>
            </a:extLst>
          </p:cNvPr>
          <p:cNvSpPr>
            <a:spLocks noGrp="1"/>
          </p:cNvSpPr>
          <p:nvPr>
            <p:ph type="sldNum" sz="quarter" idx="12"/>
          </p:nvPr>
        </p:nvSpPr>
        <p:spPr/>
        <p:txBody>
          <a:bodyPr/>
          <a:lstStyle/>
          <a:p>
            <a:fld id="{AB338BB8-77C0-AD40-A287-C53F7C274806}" type="slidenum">
              <a:rPr lang="en-US" smtClean="0"/>
              <a:pPr/>
              <a:t>5</a:t>
            </a:fld>
            <a:endParaRPr lang="en-US" dirty="0"/>
          </a:p>
        </p:txBody>
      </p:sp>
      <p:pic>
        <p:nvPicPr>
          <p:cNvPr id="5" name="Picture 4">
            <a:extLst>
              <a:ext uri="{FF2B5EF4-FFF2-40B4-BE49-F238E27FC236}">
                <a16:creationId xmlns:a16="http://schemas.microsoft.com/office/drawing/2014/main" id="{2C6266A6-92AC-DB49-BBA6-1676100D3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1"/>
            <a:ext cx="9144000" cy="5270360"/>
          </a:xfrm>
          <a:prstGeom prst="rect">
            <a:avLst/>
          </a:prstGeom>
        </p:spPr>
      </p:pic>
    </p:spTree>
    <p:extLst>
      <p:ext uri="{BB962C8B-B14F-4D97-AF65-F5344CB8AC3E}">
        <p14:creationId xmlns:p14="http://schemas.microsoft.com/office/powerpoint/2010/main" val="1390120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A19E1-F72D-6D44-AEAA-6DCD27C1D2B6}"/>
              </a:ext>
            </a:extLst>
          </p:cNvPr>
          <p:cNvSpPr>
            <a:spLocks noGrp="1"/>
          </p:cNvSpPr>
          <p:nvPr>
            <p:ph type="title"/>
          </p:nvPr>
        </p:nvSpPr>
        <p:spPr>
          <a:xfrm>
            <a:off x="457200" y="274638"/>
            <a:ext cx="8229600" cy="639762"/>
          </a:xfrm>
        </p:spPr>
        <p:txBody>
          <a:bodyPr anchor="ctr">
            <a:normAutofit/>
          </a:bodyPr>
          <a:lstStyle/>
          <a:p>
            <a:r>
              <a:rPr lang="en-US" dirty="0"/>
              <a:t>Four Assertions for Today</a:t>
            </a:r>
          </a:p>
        </p:txBody>
      </p:sp>
      <p:sp>
        <p:nvSpPr>
          <p:cNvPr id="4" name="Slide Number Placeholder 3">
            <a:extLst>
              <a:ext uri="{FF2B5EF4-FFF2-40B4-BE49-F238E27FC236}">
                <a16:creationId xmlns:a16="http://schemas.microsoft.com/office/drawing/2014/main" id="{998F7BB6-EA83-404A-8AB1-22DD369C59FA}"/>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AB338BB8-77C0-AD40-A287-C53F7C274806}" type="slidenum">
              <a:rPr lang="en-US" smtClean="0"/>
              <a:pPr>
                <a:spcAft>
                  <a:spcPts val="600"/>
                </a:spcAft>
              </a:pPr>
              <a:t>6</a:t>
            </a:fld>
            <a:endParaRPr lang="en-US"/>
          </a:p>
        </p:txBody>
      </p:sp>
      <p:graphicFrame>
        <p:nvGraphicFramePr>
          <p:cNvPr id="6" name="Content Placeholder 2">
            <a:extLst>
              <a:ext uri="{FF2B5EF4-FFF2-40B4-BE49-F238E27FC236}">
                <a16:creationId xmlns:a16="http://schemas.microsoft.com/office/drawing/2014/main" id="{106C0D53-0345-4312-9CE9-39B50F6A0EF3}"/>
              </a:ext>
            </a:extLst>
          </p:cNvPr>
          <p:cNvGraphicFramePr>
            <a:graphicFrameLocks noGrp="1"/>
          </p:cNvGraphicFramePr>
          <p:nvPr>
            <p:ph idx="1"/>
            <p:extLst>
              <p:ext uri="{D42A27DB-BD31-4B8C-83A1-F6EECF244321}">
                <p14:modId xmlns:p14="http://schemas.microsoft.com/office/powerpoint/2010/main" val="102938319"/>
              </p:ext>
            </p:extLst>
          </p:nvPr>
        </p:nvGraphicFramePr>
        <p:xfrm>
          <a:off x="457200" y="1219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8400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D47C-0FF6-A54C-B50C-9EA5477A1FB6}"/>
              </a:ext>
            </a:extLst>
          </p:cNvPr>
          <p:cNvSpPr>
            <a:spLocks noGrp="1"/>
          </p:cNvSpPr>
          <p:nvPr>
            <p:ph type="title"/>
          </p:nvPr>
        </p:nvSpPr>
        <p:spPr/>
        <p:txBody>
          <a:bodyPr/>
          <a:lstStyle/>
          <a:p>
            <a:r>
              <a:rPr lang="en-US" dirty="0"/>
              <a:t>The State Chief Justices and the Changing Role of Courts</a:t>
            </a:r>
          </a:p>
        </p:txBody>
      </p:sp>
      <p:sp>
        <p:nvSpPr>
          <p:cNvPr id="3" name="Content Placeholder 2">
            <a:extLst>
              <a:ext uri="{FF2B5EF4-FFF2-40B4-BE49-F238E27FC236}">
                <a16:creationId xmlns:a16="http://schemas.microsoft.com/office/drawing/2014/main" id="{A290DE9C-76F2-0E4C-B9E8-59D4015D19D0}"/>
              </a:ext>
            </a:extLst>
          </p:cNvPr>
          <p:cNvSpPr>
            <a:spLocks noGrp="1"/>
          </p:cNvSpPr>
          <p:nvPr>
            <p:ph idx="1"/>
          </p:nvPr>
        </p:nvSpPr>
        <p:spPr/>
        <p:txBody>
          <a:bodyPr/>
          <a:lstStyle/>
          <a:p>
            <a:r>
              <a:rPr lang="en-US" sz="2000" dirty="0">
                <a:solidFill>
                  <a:schemeClr val="accent1"/>
                </a:solidFill>
              </a:rPr>
              <a:t>Judges are particularly well positioned to lead reform efforts because of their </a:t>
            </a:r>
            <a:r>
              <a:rPr lang="en-US" sz="2000" b="1" dirty="0">
                <a:solidFill>
                  <a:schemeClr val="accent1"/>
                </a:solidFill>
              </a:rPr>
              <a:t>unique ability to convene stakeholders </a:t>
            </a:r>
            <a:r>
              <a:rPr lang="en-US" sz="2000" dirty="0">
                <a:solidFill>
                  <a:schemeClr val="accent1"/>
                </a:solidFill>
              </a:rPr>
              <a:t>(Resolution 11, in Support of the Judicial Criminal Justice/Mental Health Leadership Initiative, 1/18/2006)</a:t>
            </a:r>
          </a:p>
          <a:p>
            <a:endParaRPr lang="en-US" sz="2000" dirty="0">
              <a:solidFill>
                <a:schemeClr val="accent1"/>
              </a:solidFill>
            </a:endParaRPr>
          </a:p>
          <a:p>
            <a:r>
              <a:rPr lang="en-US" sz="2000" dirty="0">
                <a:solidFill>
                  <a:schemeClr val="accent1"/>
                </a:solidFill>
              </a:rPr>
              <a:t>The Conference of Chief Justices encourages each Chief Justice to take a leadership role to address the impact of mental illness on the court system through a collaborative effort involving stakeholders </a:t>
            </a:r>
            <a:r>
              <a:rPr lang="en-US" sz="2000" b="1" dirty="0">
                <a:solidFill>
                  <a:schemeClr val="accent1"/>
                </a:solidFill>
              </a:rPr>
              <a:t>from all three branches of government</a:t>
            </a:r>
          </a:p>
          <a:p>
            <a:endParaRPr lang="en-US" sz="2000" dirty="0">
              <a:solidFill>
                <a:schemeClr val="accent1"/>
              </a:solidFill>
            </a:endParaRPr>
          </a:p>
          <a:p>
            <a:r>
              <a:rPr lang="en-US" sz="2000" dirty="0">
                <a:solidFill>
                  <a:schemeClr val="accent1"/>
                </a:solidFill>
              </a:rPr>
              <a:t>These efforts continue through the establishment by the Board of Directors of the Conference of Chief Justices and Conference of State Court Administrators in March 2020 of a new Task Force “to assist state courts in their efforts to more effectively respond to the needs of court-involved individuals with serious mental illness”</a:t>
            </a:r>
          </a:p>
        </p:txBody>
      </p:sp>
      <p:sp>
        <p:nvSpPr>
          <p:cNvPr id="4" name="Slide Number Placeholder 3">
            <a:extLst>
              <a:ext uri="{FF2B5EF4-FFF2-40B4-BE49-F238E27FC236}">
                <a16:creationId xmlns:a16="http://schemas.microsoft.com/office/drawing/2014/main" id="{2F30FE7D-BEB4-2A4B-B5B8-4C90E59A6099}"/>
              </a:ext>
            </a:extLst>
          </p:cNvPr>
          <p:cNvSpPr>
            <a:spLocks noGrp="1"/>
          </p:cNvSpPr>
          <p:nvPr>
            <p:ph type="sldNum" sz="quarter" idx="12"/>
          </p:nvPr>
        </p:nvSpPr>
        <p:spPr/>
        <p:txBody>
          <a:bodyPr/>
          <a:lstStyle/>
          <a:p>
            <a:fld id="{AB338BB8-77C0-AD40-A287-C53F7C274806}" type="slidenum">
              <a:rPr lang="en-US" smtClean="0"/>
              <a:pPr/>
              <a:t>7</a:t>
            </a:fld>
            <a:endParaRPr lang="en-US"/>
          </a:p>
        </p:txBody>
      </p:sp>
    </p:spTree>
    <p:extLst>
      <p:ext uri="{BB962C8B-B14F-4D97-AF65-F5344CB8AC3E}">
        <p14:creationId xmlns:p14="http://schemas.microsoft.com/office/powerpoint/2010/main" val="3439693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3406F7-1238-9344-8018-0385C4BA47E1}"/>
              </a:ext>
            </a:extLst>
          </p:cNvPr>
          <p:cNvSpPr>
            <a:spLocks noGrp="1"/>
          </p:cNvSpPr>
          <p:nvPr>
            <p:ph type="title"/>
          </p:nvPr>
        </p:nvSpPr>
        <p:spPr>
          <a:xfrm>
            <a:off x="457200" y="314576"/>
            <a:ext cx="8229600" cy="792162"/>
          </a:xfrm>
        </p:spPr>
        <p:txBody>
          <a:bodyPr/>
          <a:lstStyle/>
          <a:p>
            <a:r>
              <a:rPr lang="en-US" sz="2800" dirty="0"/>
              <a:t>The Sequential Intercept Model as a Tool for Innovation</a:t>
            </a:r>
          </a:p>
        </p:txBody>
      </p:sp>
      <p:pic>
        <p:nvPicPr>
          <p:cNvPr id="3074" name="Picture 2" descr="Linear depiction of the Sequential Intercept Model. This figure is a linear depiction of the Sequential Intercept Model, including Intercepts 0 through 5. The model begins and ends in the community. Intercept 0 is Community Services, which includes early intervention points for people with mental health and susbtance use disorders prior to any arrest. These include crisis lines and components of the crisis care continuum such as emergency medical services, fire departments, and law enforcement. Intercept 1 is Law Enforcement, including 911 and local law enforcement. Arrest leads to Intercept 2, which includes initial detention and initial court hearings. These in turn lead to Intercept 3, the jails and courts, including specialty courts and dispositional courts. Intercept 4 is reentry to the community from jail or prison. Intercept 5 is community corrections, including parole and probation. Violations of parole or probabtion conditions can lead to a return to prison or jail. This figure is from the article &quot;Revising the Paradigm for Jail Diversion for People with Mental and Substance Use Disorders: Intercept 0&quot; by Dan Abreu, W. Parker Travis, D. Noether Chanson, J. Steadman Henry, and Brian Case, Behavioral Sciences &amp; the Law 35(5–6): 380–395, and is used by permission.">
            <a:extLst>
              <a:ext uri="{FF2B5EF4-FFF2-40B4-BE49-F238E27FC236}">
                <a16:creationId xmlns:a16="http://schemas.microsoft.com/office/drawing/2014/main" id="{FAC84718-9BE2-7C41-8D95-AAB7CB5872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2245224"/>
            <a:ext cx="8229600" cy="2626315"/>
          </a:xfrm>
          <a:prstGeom prst="rect">
            <a:avLst/>
          </a:prstGeom>
          <a:solidFill>
            <a:srgbClr val="FFFFFF"/>
          </a:solidFill>
        </p:spPr>
      </p:pic>
      <p:sp>
        <p:nvSpPr>
          <p:cNvPr id="4" name="Slide Number Placeholder 3">
            <a:extLst>
              <a:ext uri="{FF2B5EF4-FFF2-40B4-BE49-F238E27FC236}">
                <a16:creationId xmlns:a16="http://schemas.microsoft.com/office/drawing/2014/main" id="{88B91F78-0518-4642-8AB8-E529151C8765}"/>
              </a:ext>
            </a:extLst>
          </p:cNvPr>
          <p:cNvSpPr>
            <a:spLocks noGrp="1"/>
          </p:cNvSpPr>
          <p:nvPr>
            <p:ph type="sldNum" sz="quarter" idx="12"/>
          </p:nvPr>
        </p:nvSpPr>
        <p:spPr/>
        <p:txBody>
          <a:bodyPr anchor="ctr">
            <a:normAutofit/>
          </a:bodyPr>
          <a:lstStyle/>
          <a:p>
            <a:pPr>
              <a:spcAft>
                <a:spcPts val="600"/>
              </a:spcAft>
            </a:pPr>
            <a:fld id="{AB338BB8-77C0-AD40-A287-C53F7C274806}" type="slidenum">
              <a:rPr lang="en-US" smtClean="0"/>
              <a:pPr>
                <a:spcAft>
                  <a:spcPts val="600"/>
                </a:spcAft>
              </a:pPr>
              <a:t>8</a:t>
            </a:fld>
            <a:endParaRPr lang="en-US"/>
          </a:p>
        </p:txBody>
      </p:sp>
    </p:spTree>
    <p:extLst>
      <p:ext uri="{BB962C8B-B14F-4D97-AF65-F5344CB8AC3E}">
        <p14:creationId xmlns:p14="http://schemas.microsoft.com/office/powerpoint/2010/main" val="59540032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DA7D6-EA63-544A-874D-034AB4929F22}"/>
              </a:ext>
            </a:extLst>
          </p:cNvPr>
          <p:cNvSpPr>
            <a:spLocks noGrp="1"/>
          </p:cNvSpPr>
          <p:nvPr>
            <p:ph type="title"/>
          </p:nvPr>
        </p:nvSpPr>
        <p:spPr/>
        <p:txBody>
          <a:bodyPr/>
          <a:lstStyle/>
          <a:p>
            <a:r>
              <a:rPr lang="en-US" dirty="0"/>
              <a:t>What is the Size of the Population?</a:t>
            </a:r>
          </a:p>
        </p:txBody>
      </p:sp>
      <p:sp>
        <p:nvSpPr>
          <p:cNvPr id="3" name="Content Placeholder 2">
            <a:extLst>
              <a:ext uri="{FF2B5EF4-FFF2-40B4-BE49-F238E27FC236}">
                <a16:creationId xmlns:a16="http://schemas.microsoft.com/office/drawing/2014/main" id="{4D166448-B2D6-9449-A6ED-79EE50FCDAFE}"/>
              </a:ext>
            </a:extLst>
          </p:cNvPr>
          <p:cNvSpPr>
            <a:spLocks noGrp="1"/>
          </p:cNvSpPr>
          <p:nvPr>
            <p:ph idx="1"/>
          </p:nvPr>
        </p:nvSpPr>
        <p:spPr>
          <a:xfrm>
            <a:off x="457200" y="990600"/>
            <a:ext cx="8229600" cy="4754563"/>
          </a:xfrm>
        </p:spPr>
        <p:txBody>
          <a:bodyPr/>
          <a:lstStyle/>
          <a:p>
            <a:r>
              <a:rPr lang="en-US" sz="2400" dirty="0">
                <a:solidFill>
                  <a:schemeClr val="accent1"/>
                </a:solidFill>
              </a:rPr>
              <a:t>One estimate is that 2 million people with mental illnesses are booked into jails annually</a:t>
            </a:r>
          </a:p>
          <a:p>
            <a:endParaRPr lang="en-US" sz="2400" dirty="0">
              <a:solidFill>
                <a:schemeClr val="accent1"/>
              </a:solidFill>
            </a:endParaRPr>
          </a:p>
          <a:p>
            <a:r>
              <a:rPr lang="en-US" sz="2400" dirty="0">
                <a:solidFill>
                  <a:schemeClr val="accent1"/>
                </a:solidFill>
              </a:rPr>
              <a:t>Prevalence for major mental illnesses is 3 times higher for men (6.4% v. 1.8) and twice as high for women (20.4% v. 10.6%) in jail than in the general population</a:t>
            </a:r>
          </a:p>
          <a:p>
            <a:endParaRPr lang="en-US" sz="2400" dirty="0">
              <a:solidFill>
                <a:schemeClr val="accent1"/>
              </a:solidFill>
            </a:endParaRPr>
          </a:p>
          <a:p>
            <a:r>
              <a:rPr lang="en-US" sz="2400" dirty="0">
                <a:solidFill>
                  <a:schemeClr val="accent1"/>
                </a:solidFill>
              </a:rPr>
              <a:t>As many as 14.2% of offenders in confinement suffer from a major mental illness</a:t>
            </a:r>
          </a:p>
          <a:p>
            <a:endParaRPr lang="en-US" sz="2400" dirty="0">
              <a:solidFill>
                <a:schemeClr val="accent1"/>
              </a:solidFill>
            </a:endParaRPr>
          </a:p>
          <a:p>
            <a:r>
              <a:rPr lang="en-US" sz="2400" dirty="0">
                <a:solidFill>
                  <a:schemeClr val="accent1"/>
                </a:solidFill>
              </a:rPr>
              <a:t>More than one million persons with mental illness in the US in jail, in prison, on probation, or on parole</a:t>
            </a:r>
          </a:p>
        </p:txBody>
      </p:sp>
      <p:sp>
        <p:nvSpPr>
          <p:cNvPr id="4" name="Slide Number Placeholder 3">
            <a:extLst>
              <a:ext uri="{FF2B5EF4-FFF2-40B4-BE49-F238E27FC236}">
                <a16:creationId xmlns:a16="http://schemas.microsoft.com/office/drawing/2014/main" id="{73F6A2A9-7C6C-5040-88BC-95D4AB1B8235}"/>
              </a:ext>
            </a:extLst>
          </p:cNvPr>
          <p:cNvSpPr>
            <a:spLocks noGrp="1"/>
          </p:cNvSpPr>
          <p:nvPr>
            <p:ph type="sldNum" sz="quarter" idx="12"/>
          </p:nvPr>
        </p:nvSpPr>
        <p:spPr/>
        <p:txBody>
          <a:bodyPr/>
          <a:lstStyle/>
          <a:p>
            <a:fld id="{AB338BB8-77C0-AD40-A287-C53F7C274806}" type="slidenum">
              <a:rPr lang="en-US" smtClean="0"/>
              <a:pPr/>
              <a:t>9</a:t>
            </a:fld>
            <a:endParaRPr lang="en-US"/>
          </a:p>
        </p:txBody>
      </p:sp>
    </p:spTree>
    <p:extLst>
      <p:ext uri="{BB962C8B-B14F-4D97-AF65-F5344CB8AC3E}">
        <p14:creationId xmlns:p14="http://schemas.microsoft.com/office/powerpoint/2010/main" val="1332872939"/>
      </p:ext>
    </p:extLst>
  </p:cSld>
  <p:clrMapOvr>
    <a:masterClrMapping/>
  </p:clrMapOvr>
</p:sld>
</file>

<file path=ppt/theme/theme1.xml><?xml version="1.0" encoding="utf-8"?>
<a:theme xmlns:a="http://schemas.openxmlformats.org/drawingml/2006/main" name="Office Theme">
  <a:themeElements>
    <a:clrScheme name="MMHPI Feb2020">
      <a:dk1>
        <a:srgbClr val="17497C"/>
      </a:dk1>
      <a:lt1>
        <a:srgbClr val="FFFFFF"/>
      </a:lt1>
      <a:dk2>
        <a:srgbClr val="71B1C8"/>
      </a:dk2>
      <a:lt2>
        <a:srgbClr val="266093"/>
      </a:lt2>
      <a:accent1>
        <a:srgbClr val="17497C"/>
      </a:accent1>
      <a:accent2>
        <a:srgbClr val="71B1C8"/>
      </a:accent2>
      <a:accent3>
        <a:srgbClr val="266093"/>
      </a:accent3>
      <a:accent4>
        <a:srgbClr val="A3C6D3"/>
      </a:accent4>
      <a:accent5>
        <a:srgbClr val="2F9A47"/>
      </a:accent5>
      <a:accent6>
        <a:srgbClr val="92CA64"/>
      </a:accent6>
      <a:hlink>
        <a:srgbClr val="0000FF"/>
      </a:hlink>
      <a:folHlink>
        <a:srgbClr val="9800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MHPI_Temporary_Template_Feb2020" id="{B564B407-F8E0-F443-A83E-B05BEEDB9017}" vid="{7D64AF82-F224-FE4D-B5A1-D25270AC4C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MHPI Feb2020">
    <a:dk1>
      <a:srgbClr val="17497C"/>
    </a:dk1>
    <a:lt1>
      <a:srgbClr val="FFFFFF"/>
    </a:lt1>
    <a:dk2>
      <a:srgbClr val="71B1C8"/>
    </a:dk2>
    <a:lt2>
      <a:srgbClr val="266093"/>
    </a:lt2>
    <a:accent1>
      <a:srgbClr val="17497C"/>
    </a:accent1>
    <a:accent2>
      <a:srgbClr val="71B1C8"/>
    </a:accent2>
    <a:accent3>
      <a:srgbClr val="266093"/>
    </a:accent3>
    <a:accent4>
      <a:srgbClr val="A3C6D3"/>
    </a:accent4>
    <a:accent5>
      <a:srgbClr val="2F9A47"/>
    </a:accent5>
    <a:accent6>
      <a:srgbClr val="92CA64"/>
    </a:accent6>
    <a:hlink>
      <a:srgbClr val="0000FF"/>
    </a:hlink>
    <a:folHlink>
      <a:srgbClr val="9800FF"/>
    </a:folHlink>
  </a:clrScheme>
</a:themeOverride>
</file>

<file path=docProps/app.xml><?xml version="1.0" encoding="utf-8"?>
<Properties xmlns="http://schemas.openxmlformats.org/officeDocument/2006/extended-properties" xmlns:vt="http://schemas.openxmlformats.org/officeDocument/2006/docPropsVTypes">
  <Template/>
  <TotalTime>1541</TotalTime>
  <Words>1494</Words>
  <Application>Microsoft Macintosh PowerPoint</Application>
  <PresentationFormat>On-screen Show (4:3)</PresentationFormat>
  <Paragraphs>218</Paragraphs>
  <Slides>26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Franklin Gothic Book</vt:lpstr>
      <vt:lpstr>Franklin Gothic Medium</vt:lpstr>
      <vt:lpstr>Office Theme</vt:lpstr>
      <vt:lpstr>The Evolving State of Mental Health Care in Texas and  Its Impact on the Courts</vt:lpstr>
      <vt:lpstr>Meadows Mental Health Policy Institute</vt:lpstr>
      <vt:lpstr>Sites of MMPHI Assessments</vt:lpstr>
      <vt:lpstr>We Treat the Brain Differently From the Body</vt:lpstr>
      <vt:lpstr>The Ideal System: Integrated Care</vt:lpstr>
      <vt:lpstr>Four Assertions for Today</vt:lpstr>
      <vt:lpstr>The State Chief Justices and the Changing Role of Courts</vt:lpstr>
      <vt:lpstr>The Sequential Intercept Model as a Tool for Innovation</vt:lpstr>
      <vt:lpstr>What is the Size of the Population?</vt:lpstr>
      <vt:lpstr>Primary Responses Have Been Inside the Justice System</vt:lpstr>
      <vt:lpstr>Intercept 1: CIT</vt:lpstr>
      <vt:lpstr>Intercept 2: Mental Health Bond</vt:lpstr>
      <vt:lpstr>Screenings in Relation to Number of Assessments</vt:lpstr>
      <vt:lpstr>PowerPoint Presentation</vt:lpstr>
      <vt:lpstr>PowerPoint Presentation</vt:lpstr>
      <vt:lpstr>PowerPoint Presentation</vt:lpstr>
      <vt:lpstr>What is the Appropriate Response?</vt:lpstr>
      <vt:lpstr>PowerPoint Presentation</vt:lpstr>
      <vt:lpstr>PowerPoint Presentation</vt:lpstr>
      <vt:lpstr>PowerPoint Presentation</vt:lpstr>
      <vt:lpstr>Can We Rethink Competency?</vt:lpstr>
      <vt:lpstr>Where Should We Go?</vt:lpstr>
      <vt:lpstr>Why We Need Integrated Care</vt:lpstr>
      <vt:lpstr>Intercept 0: Community Services</vt:lpstr>
      <vt:lpstr>A Note About Hospital Capacity from Our Assessments</vt:lpstr>
      <vt:lpstr>For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Evolving State of Mental Health Care in Texas and Its Impact on the Courts   John Petrila, JD, LLM  Senior Executive Vice President of Policy</dc:title>
  <dc:creator>John Petrila</dc:creator>
  <cp:lastModifiedBy>John Petrila</cp:lastModifiedBy>
  <cp:revision>34</cp:revision>
  <dcterms:created xsi:type="dcterms:W3CDTF">2020-11-16T18:25:50Z</dcterms:created>
  <dcterms:modified xsi:type="dcterms:W3CDTF">2020-11-18T13:20:55Z</dcterms:modified>
</cp:coreProperties>
</file>